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8.xml" ContentType="application/vnd.openxmlformats-officedocument.presentationml.tags+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tags/tag29.xml" ContentType="application/vnd.openxmlformats-officedocument.presentationml.tags+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18.xml" ContentType="application/vnd.openxmlformats-officedocument.presentationml.tags+xml"/>
  <Override PartName="/ppt/tags/tag27.xml" ContentType="application/vnd.openxmlformats-officedocument.presentationml.tags+xml"/>
  <Override PartName="/docProps/custom.xml" ContentType="application/vnd.openxmlformats-officedocument.custom-properties+xml"/>
  <Override PartName="/ppt/tags/tag14.xml" ContentType="application/vnd.openxmlformats-officedocument.presentationml.tags+xml"/>
  <Override PartName="/ppt/tags/tag25.xml" ContentType="application/vnd.openxmlformats-officedocument.presentationml.tag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tags/tag12.xml" ContentType="application/vnd.openxmlformats-officedocument.presentationml.tags+xml"/>
  <Override PartName="/ppt/tags/tag23.xml" ContentType="application/vnd.openxmlformats-officedocument.presentationml.tags+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0.xml" ContentType="application/vnd.openxmlformats-officedocument.presentationml.tags+xml"/>
  <Override PartName="/ppt/notesSlides/notesSlide4.xml" ContentType="application/vnd.openxmlformats-officedocument.presentationml.notesSlide+xml"/>
  <Override PartName="/ppt/tags/tag21.xml" ContentType="application/vnd.openxmlformats-officedocument.presentationml.tags+xml"/>
  <Override PartName="/ppt/notesSlides/notesSlide5.xml" ContentType="application/vnd.openxmlformats-officedocument.presentationml.notesSlide+xml"/>
  <Override PartName="/ppt/tags/tag30.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ppt/tags/tag28.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tags/tag17.xml" ContentType="application/vnd.openxmlformats-officedocument.presentationml.tags+xml"/>
  <Override PartName="/ppt/tags/tag26.xml" ContentType="application/vnd.openxmlformats-officedocument.presentationml.tags+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tags/tag15.xml" ContentType="application/vnd.openxmlformats-officedocument.presentationml.tags+xml"/>
  <Override PartName="/ppt/tags/tag24.xml" ContentType="application/vnd.openxmlformats-officedocument.presentationml.tags+xml"/>
  <Override PartName="/ppt/notesSlides/notesSlide8.xml" ContentType="application/vnd.openxmlformats-officedocument.presentationml.notesSlide+xml"/>
  <Override PartName="/ppt/notesSlides/notesSlide11.xml" ContentType="application/vnd.openxmlformats-officedocument.presentationml.notesSlide+xml"/>
  <Override PartName="/ppt/tags/tag13.xml" ContentType="application/vnd.openxmlformats-officedocument.presentationml.tags+xml"/>
  <Override PartName="/ppt/tags/tag22.xml" ContentType="application/vnd.openxmlformats-officedocument.presentationml.tags+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sldIdLst>
    <p:sldId id="374" r:id="rId2"/>
    <p:sldId id="282" r:id="rId3"/>
    <p:sldId id="355" r:id="rId4"/>
    <p:sldId id="357" r:id="rId5"/>
    <p:sldId id="260" r:id="rId6"/>
    <p:sldId id="258" r:id="rId7"/>
    <p:sldId id="326" r:id="rId8"/>
    <p:sldId id="342" r:id="rId9"/>
    <p:sldId id="340" r:id="rId10"/>
    <p:sldId id="324" r:id="rId11"/>
    <p:sldId id="325" r:id="rId12"/>
    <p:sldId id="341" r:id="rId13"/>
    <p:sldId id="322" r:id="rId14"/>
    <p:sldId id="323" r:id="rId15"/>
    <p:sldId id="293" r:id="rId16"/>
    <p:sldId id="294" r:id="rId17"/>
    <p:sldId id="302" r:id="rId18"/>
    <p:sldId id="299" r:id="rId19"/>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A42DE"/>
    <a:srgbClr val="DDB10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01" d="100"/>
          <a:sy n="101" d="100"/>
        </p:scale>
        <p:origin x="-90" y="-10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2018-9-12</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pPr marL="0" marR="0" lvl="0" indent="0" algn="r" defTabSz="914400" eaLnBrk="0" fontAlgn="base" latinLnBrk="0" hangingPunct="0">
                <a:lnSpc>
                  <a:spcPct val="100000"/>
                </a:lnSpc>
                <a:spcBef>
                  <a:spcPct val="0"/>
                </a:spcBef>
                <a:spcAft>
                  <a:spcPct val="0"/>
                </a:spcAft>
                <a:buClrTx/>
                <a:buSzTx/>
                <a:buFontTx/>
                <a:buNone/>
                <a:defRPr/>
              </a:pPr>
              <a:t>5</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pPr marL="0" marR="0" lvl="0" indent="0" algn="r" defTabSz="914400" eaLnBrk="0" fontAlgn="base" latinLnBrk="0" hangingPunct="0">
                <a:lnSpc>
                  <a:spcPct val="100000"/>
                </a:lnSpc>
                <a:spcBef>
                  <a:spcPct val="0"/>
                </a:spcBef>
                <a:spcAft>
                  <a:spcPct val="0"/>
                </a:spcAft>
                <a:buClrTx/>
                <a:buSzTx/>
                <a:buFontTx/>
                <a:buNone/>
                <a:defRPr/>
              </a:pPr>
              <a:t>14</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pPr marL="0" marR="0" lvl="0" indent="0" algn="r" defTabSz="914400" eaLnBrk="0" fontAlgn="base" latinLnBrk="0" hangingPunct="0">
                <a:lnSpc>
                  <a:spcPct val="100000"/>
                </a:lnSpc>
                <a:spcBef>
                  <a:spcPct val="0"/>
                </a:spcBef>
                <a:spcAft>
                  <a:spcPct val="0"/>
                </a:spcAft>
                <a:buClrTx/>
                <a:buSzTx/>
                <a:buFontTx/>
                <a:buNone/>
                <a:defRPr/>
              </a:pPr>
              <a:t>15</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pPr marL="0" marR="0" lvl="0" indent="0" algn="r" defTabSz="914400" eaLnBrk="0" fontAlgn="base" latinLnBrk="0" hangingPunct="0">
                <a:lnSpc>
                  <a:spcPct val="100000"/>
                </a:lnSpc>
                <a:spcBef>
                  <a:spcPct val="0"/>
                </a:spcBef>
                <a:spcAft>
                  <a:spcPct val="0"/>
                </a:spcAft>
                <a:buClrTx/>
                <a:buSzTx/>
                <a:buFontTx/>
                <a:buNone/>
                <a:defRPr/>
              </a:pPr>
              <a:t>16</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pPr marL="0" marR="0" lvl="0" indent="0" algn="r" defTabSz="914400" eaLnBrk="0" fontAlgn="base" latinLnBrk="0" hangingPunct="0">
                <a:lnSpc>
                  <a:spcPct val="100000"/>
                </a:lnSpc>
                <a:spcBef>
                  <a:spcPct val="0"/>
                </a:spcBef>
                <a:spcAft>
                  <a:spcPct val="0"/>
                </a:spcAft>
                <a:buClrTx/>
                <a:buSzTx/>
                <a:buFontTx/>
                <a:buNone/>
                <a:defRPr/>
              </a:pPr>
              <a:t>17</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pPr marL="0" marR="0" lvl="0" indent="0" algn="r" defTabSz="914400" eaLnBrk="0" fontAlgn="base" latinLnBrk="0" hangingPunct="0">
                <a:lnSpc>
                  <a:spcPct val="100000"/>
                </a:lnSpc>
                <a:spcBef>
                  <a:spcPct val="0"/>
                </a:spcBef>
                <a:spcAft>
                  <a:spcPct val="0"/>
                </a:spcAft>
                <a:buClrTx/>
                <a:buSzTx/>
                <a:buFontTx/>
                <a:buNone/>
                <a:defRPr/>
              </a:pPr>
              <a:t>6</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pPr marL="0" marR="0" lvl="0" indent="0" algn="r" defTabSz="914400" eaLnBrk="0" fontAlgn="base" latinLnBrk="0" hangingPunct="0">
                <a:lnSpc>
                  <a:spcPct val="100000"/>
                </a:lnSpc>
                <a:spcBef>
                  <a:spcPct val="0"/>
                </a:spcBef>
                <a:spcAft>
                  <a:spcPct val="0"/>
                </a:spcAft>
                <a:buClrTx/>
                <a:buSzTx/>
                <a:buFontTx/>
                <a:buNone/>
                <a:defRPr/>
              </a:pPr>
              <a:t>7</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pPr marL="0" marR="0" lvl="0" indent="0" algn="r" defTabSz="914400" eaLnBrk="0" fontAlgn="base" latinLnBrk="0" hangingPunct="0">
                <a:lnSpc>
                  <a:spcPct val="100000"/>
                </a:lnSpc>
                <a:spcBef>
                  <a:spcPct val="0"/>
                </a:spcBef>
                <a:spcAft>
                  <a:spcPct val="0"/>
                </a:spcAft>
                <a:buClrTx/>
                <a:buSzTx/>
                <a:buFontTx/>
                <a:buNone/>
                <a:defRPr/>
              </a:pPr>
              <a:t>8</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pPr marL="0" marR="0" lvl="0" indent="0" algn="r" defTabSz="914400" eaLnBrk="0" fontAlgn="base" latinLnBrk="0" hangingPunct="0">
                <a:lnSpc>
                  <a:spcPct val="100000"/>
                </a:lnSpc>
                <a:spcBef>
                  <a:spcPct val="0"/>
                </a:spcBef>
                <a:spcAft>
                  <a:spcPct val="0"/>
                </a:spcAft>
                <a:buClrTx/>
                <a:buSzTx/>
                <a:buFontTx/>
                <a:buNone/>
                <a:defRPr/>
              </a:pPr>
              <a:t>9</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pPr marL="0" marR="0" lvl="0" indent="0" algn="r" defTabSz="914400" eaLnBrk="0" fontAlgn="base" latinLnBrk="0" hangingPunct="0">
                <a:lnSpc>
                  <a:spcPct val="100000"/>
                </a:lnSpc>
                <a:spcBef>
                  <a:spcPct val="0"/>
                </a:spcBef>
                <a:spcAft>
                  <a:spcPct val="0"/>
                </a:spcAft>
                <a:buClrTx/>
                <a:buSzTx/>
                <a:buFontTx/>
                <a:buNone/>
                <a:defRPr/>
              </a:pPr>
              <a:t>10</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pPr marL="0" marR="0" lvl="0" indent="0" algn="r" defTabSz="914400" eaLnBrk="0" fontAlgn="base" latinLnBrk="0" hangingPunct="0">
                <a:lnSpc>
                  <a:spcPct val="100000"/>
                </a:lnSpc>
                <a:spcBef>
                  <a:spcPct val="0"/>
                </a:spcBef>
                <a:spcAft>
                  <a:spcPct val="0"/>
                </a:spcAft>
                <a:buClrTx/>
                <a:buSzTx/>
                <a:buFontTx/>
                <a:buNone/>
                <a:defRPr/>
              </a:pPr>
              <a:t>11</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pPr marL="0" marR="0" lvl="0" indent="0" algn="r" defTabSz="914400" eaLnBrk="0" fontAlgn="base" latinLnBrk="0" hangingPunct="0">
                <a:lnSpc>
                  <a:spcPct val="100000"/>
                </a:lnSpc>
                <a:spcBef>
                  <a:spcPct val="0"/>
                </a:spcBef>
                <a:spcAft>
                  <a:spcPct val="0"/>
                </a:spcAft>
                <a:buClrTx/>
                <a:buSzTx/>
                <a:buFontTx/>
                <a:buNone/>
                <a:defRPr/>
              </a:pPr>
              <a:t>12</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pPr marL="0" marR="0" lvl="0" indent="0" algn="r" defTabSz="914400" eaLnBrk="0" fontAlgn="base" latinLnBrk="0" hangingPunct="0">
                <a:lnSpc>
                  <a:spcPct val="100000"/>
                </a:lnSpc>
                <a:spcBef>
                  <a:spcPct val="0"/>
                </a:spcBef>
                <a:spcAft>
                  <a:spcPct val="0"/>
                </a:spcAft>
                <a:buClrTx/>
                <a:buSzTx/>
                <a:buFontTx/>
                <a:buNone/>
                <a:defRPr/>
              </a:pPr>
              <a:t>13</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cstate="print">
            <a:extLst>
              <a:ext uri="{28A0092B-C50C-407E-A947-70E740481C1C}">
                <a14:useLocalDpi xmlns:a14="http://schemas.microsoft.com/office/drawing/2010/main" xmlns="" val="0"/>
              </a:ext>
            </a:extLst>
          </a:blip>
          <a:srcRect/>
          <a:stretch>
            <a:fillRect/>
          </a:stretch>
        </a:blipFill>
        <a:effectLst/>
      </p:bgPr>
    </p:bg>
    <p:spTree>
      <p:nvGrpSpPr>
        <p:cNvPr id="1" name=""/>
        <p:cNvGrpSpPr/>
        <p:nvPr/>
      </p:nvGrpSpPr>
      <p:grpSpPr>
        <a:xfrm>
          <a:off x="0" y="0"/>
          <a:ext cx="0" cy="0"/>
          <a:chOff x="0" y="0"/>
          <a:chExt cx="0" cy="0"/>
        </a:xfrm>
      </p:grpSpPr>
      <p:sp>
        <p:nvSpPr>
          <p:cNvPr id="4" name="矩形 1"/>
          <p:cNvSpPr>
            <a:spLocks noChangeArrowheads="1"/>
          </p:cNvSpPr>
          <p:nvPr/>
        </p:nvSpPr>
        <p:spPr bwMode="auto">
          <a:xfrm>
            <a:off x="2347913" y="2176463"/>
            <a:ext cx="7496175" cy="2214562"/>
          </a:xfrm>
          <a:prstGeom prst="rect">
            <a:avLst/>
          </a:prstGeom>
          <a:solidFill>
            <a:srgbClr val="FFFFFF">
              <a:alpha val="1176"/>
            </a:srgbClr>
          </a:solidFill>
          <a:ln w="12700">
            <a:solidFill>
              <a:schemeClr val="bg1"/>
            </a:solidFill>
            <a:beve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zh-CN" smtClean="0">
              <a:solidFill>
                <a:srgbClr val="FFFFFF"/>
              </a:solidFill>
              <a:latin typeface="宋体" panose="02010600030101010101" pitchFamily="2" charset="-122"/>
              <a:sym typeface="宋体" panose="02010600030101010101" pitchFamily="2" charset="-122"/>
            </a:endParaRPr>
          </a:p>
        </p:txBody>
      </p:sp>
      <p:sp>
        <p:nvSpPr>
          <p:cNvPr id="5" name="直接连接符 12"/>
          <p:cNvSpPr>
            <a:spLocks noChangeShapeType="1"/>
          </p:cNvSpPr>
          <p:nvPr/>
        </p:nvSpPr>
        <p:spPr bwMode="auto">
          <a:xfrm>
            <a:off x="2836863" y="3971925"/>
            <a:ext cx="803275" cy="0"/>
          </a:xfrm>
          <a:prstGeom prst="line">
            <a:avLst/>
          </a:prstGeom>
          <a:noFill/>
          <a:ln w="12700">
            <a:solidFill>
              <a:schemeClr val="bg1"/>
            </a:solidFill>
            <a:bevel/>
          </a:ln>
          <a:extLst>
            <a:ext uri="{909E8E84-426E-40DD-AFC4-6F175D3DCCD1}">
              <a14:hiddenFill xmlns:a14="http://schemas.microsoft.com/office/drawing/2010/main" xmlns="">
                <a:noFill/>
              </a14:hiddenFill>
            </a:ext>
          </a:extLst>
        </p:spPr>
        <p:txBody>
          <a:bodyPr/>
          <a:lstStyle/>
          <a:p>
            <a:endParaRPr lang="zh-CN" altLang="en-US"/>
          </a:p>
        </p:txBody>
      </p:sp>
      <p:sp>
        <p:nvSpPr>
          <p:cNvPr id="6" name="直接连接符 18"/>
          <p:cNvSpPr>
            <a:spLocks noChangeShapeType="1"/>
          </p:cNvSpPr>
          <p:nvPr/>
        </p:nvSpPr>
        <p:spPr bwMode="auto">
          <a:xfrm>
            <a:off x="8548688" y="3971925"/>
            <a:ext cx="806450" cy="0"/>
          </a:xfrm>
          <a:prstGeom prst="line">
            <a:avLst/>
          </a:prstGeom>
          <a:noFill/>
          <a:ln w="12700">
            <a:solidFill>
              <a:schemeClr val="bg1"/>
            </a:solidFill>
            <a:bevel/>
          </a:ln>
          <a:extLst>
            <a:ext uri="{909E8E84-426E-40DD-AFC4-6F175D3DCCD1}">
              <a14:hiddenFill xmlns:a14="http://schemas.microsoft.com/office/drawing/2010/main" xmlns="">
                <a:noFill/>
              </a14:hiddenFill>
            </a:ext>
          </a:extLst>
        </p:spPr>
        <p:txBody>
          <a:bodyPr/>
          <a:lstStyle/>
          <a:p>
            <a:endParaRPr lang="zh-CN" altLang="en-US"/>
          </a:p>
        </p:txBody>
      </p:sp>
      <p:sp>
        <p:nvSpPr>
          <p:cNvPr id="7" name="矩形 2"/>
          <p:cNvSpPr>
            <a:spLocks noChangeArrowheads="1"/>
          </p:cNvSpPr>
          <p:nvPr/>
        </p:nvSpPr>
        <p:spPr bwMode="auto">
          <a:xfrm>
            <a:off x="9923463" y="2176463"/>
            <a:ext cx="149225" cy="2214562"/>
          </a:xfrm>
          <a:prstGeom prst="rect">
            <a:avLst/>
          </a:prstGeom>
          <a:solidFill>
            <a:schemeClr val="bg1"/>
          </a:solidFill>
          <a:ln>
            <a:noFill/>
          </a:ln>
          <a:extLst>
            <a:ext uri="{91240B29-F687-4F45-9708-019B960494DF}">
              <a14:hiddenLine xmlns:a14="http://schemas.microsoft.com/office/drawing/2010/main" xmlns="" w="12700">
                <a:solidFill>
                  <a:srgbClr val="42719B"/>
                </a:solidFill>
                <a:bevel/>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zh-CN" smtClean="0">
              <a:solidFill>
                <a:srgbClr val="FFFFFF"/>
              </a:solidFill>
              <a:latin typeface="宋体" panose="02010600030101010101" pitchFamily="2" charset="-122"/>
              <a:sym typeface="宋体" panose="02010600030101010101" pitchFamily="2" charset="-122"/>
            </a:endParaRPr>
          </a:p>
        </p:txBody>
      </p:sp>
      <p:sp>
        <p:nvSpPr>
          <p:cNvPr id="8" name="矩形 8"/>
          <p:cNvSpPr>
            <a:spLocks noChangeArrowheads="1"/>
          </p:cNvSpPr>
          <p:nvPr/>
        </p:nvSpPr>
        <p:spPr bwMode="auto">
          <a:xfrm>
            <a:off x="2162175" y="2176463"/>
            <a:ext cx="149225" cy="2214562"/>
          </a:xfrm>
          <a:prstGeom prst="rect">
            <a:avLst/>
          </a:prstGeom>
          <a:solidFill>
            <a:schemeClr val="bg1"/>
          </a:solidFill>
          <a:ln>
            <a:noFill/>
          </a:ln>
          <a:extLst>
            <a:ext uri="{91240B29-F687-4F45-9708-019B960494DF}">
              <a14:hiddenLine xmlns:a14="http://schemas.microsoft.com/office/drawing/2010/main" xmlns="" w="12700">
                <a:solidFill>
                  <a:srgbClr val="42719B"/>
                </a:solidFill>
                <a:bevel/>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zh-CN" smtClean="0">
              <a:solidFill>
                <a:srgbClr val="FFFFFF"/>
              </a:solidFill>
              <a:latin typeface="宋体" panose="02010600030101010101" pitchFamily="2" charset="-122"/>
              <a:sym typeface="宋体" panose="02010600030101010101" pitchFamily="2" charset="-122"/>
            </a:endParaRPr>
          </a:p>
        </p:txBody>
      </p:sp>
      <p:sp>
        <p:nvSpPr>
          <p:cNvPr id="2" name="标题 1"/>
          <p:cNvSpPr>
            <a:spLocks noGrp="1"/>
          </p:cNvSpPr>
          <p:nvPr>
            <p:ph type="ctrTitle"/>
          </p:nvPr>
        </p:nvSpPr>
        <p:spPr>
          <a:xfrm>
            <a:off x="2295525" y="2266949"/>
            <a:ext cx="7600950" cy="938213"/>
          </a:xfrm>
          <a:prstGeom prst="rect">
            <a:avLst/>
          </a:prstGeom>
        </p:spPr>
        <p:txBody>
          <a:bodyPr anchor="b">
            <a:normAutofit/>
          </a:bodyPr>
          <a:lstStyle>
            <a:lvl1pPr algn="ctr">
              <a:defRPr sz="48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2347912" y="3278188"/>
            <a:ext cx="7496175" cy="550862"/>
          </a:xfrm>
          <a:prstGeom prst="rect">
            <a:avLst/>
          </a:prstGeom>
        </p:spPr>
        <p:txBody>
          <a:bodyPr>
            <a:normAutofit/>
          </a:bodyPr>
          <a:lstStyle>
            <a:lvl1pPr marL="0" indent="0" algn="ctr">
              <a:buNone/>
              <a:defRPr sz="3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
        <p:nvSpPr>
          <p:cNvPr id="9" name="日期占位符 9"/>
          <p:cNvSpPr>
            <a:spLocks noGrp="1"/>
          </p:cNvSpPr>
          <p:nvPr>
            <p:ph type="dt" sz="half" idx="10"/>
          </p:nvPr>
        </p:nvSpPr>
        <p:spPr/>
        <p:txBody>
          <a:bodyPr/>
          <a:lstStyle>
            <a:lvl1pPr>
              <a:defRPr/>
            </a:lvl1pPr>
          </a:lstStyle>
          <a:p>
            <a:pPr>
              <a:defRPr/>
            </a:pPr>
            <a:fld id="{46120F0B-62AE-470F-8BAE-7E1141C0DCAE}" type="datetimeFigureOut">
              <a:rPr lang="zh-CN" altLang="en-US"/>
              <a:pPr>
                <a:defRPr/>
              </a:pPr>
              <a:t>2018-9-12</a:t>
            </a:fld>
            <a:endParaRPr lang="zh-CN" altLang="en-US"/>
          </a:p>
        </p:txBody>
      </p:sp>
      <p:sp>
        <p:nvSpPr>
          <p:cNvPr id="10" name="页脚占位符 10"/>
          <p:cNvSpPr>
            <a:spLocks noGrp="1"/>
          </p:cNvSpPr>
          <p:nvPr>
            <p:ph type="ftr" sz="quarter" idx="11"/>
          </p:nvPr>
        </p:nvSpPr>
        <p:spPr/>
        <p:txBody>
          <a:bodyPr/>
          <a:lstStyle>
            <a:lvl1pPr>
              <a:defRPr/>
            </a:lvl1pPr>
          </a:lstStyle>
          <a:p>
            <a:pPr>
              <a:defRPr/>
            </a:pPr>
            <a:endParaRPr lang="zh-CN" altLang="en-US"/>
          </a:p>
        </p:txBody>
      </p:sp>
      <p:sp>
        <p:nvSpPr>
          <p:cNvPr id="11" name="灯片编号占位符 11"/>
          <p:cNvSpPr>
            <a:spLocks noGrp="1"/>
          </p:cNvSpPr>
          <p:nvPr>
            <p:ph type="sldNum" sz="quarter" idx="12"/>
          </p:nvPr>
        </p:nvSpPr>
        <p:spPr/>
        <p:txBody>
          <a:bodyPr/>
          <a:lstStyle>
            <a:lvl1pPr>
              <a:defRPr/>
            </a:lvl1pPr>
          </a:lstStyle>
          <a:p>
            <a:pPr>
              <a:defRPr/>
            </a:pPr>
            <a:fld id="{631BDE47-BEE8-425B-8BB7-96BCEBA7AC50}"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838200" y="742950"/>
            <a:ext cx="10515600" cy="53721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3"/>
          <p:cNvSpPr>
            <a:spLocks noGrp="1"/>
          </p:cNvSpPr>
          <p:nvPr>
            <p:ph type="dt" sz="half" idx="14"/>
          </p:nvPr>
        </p:nvSpPr>
        <p:spPr/>
        <p:txBody>
          <a:bodyPr/>
          <a:lstStyle>
            <a:lvl1pPr>
              <a:defRPr/>
            </a:lvl1pPr>
          </a:lstStyle>
          <a:p>
            <a:pPr>
              <a:defRPr/>
            </a:pPr>
            <a:fld id="{12C1462B-8301-4AC4-A46F-6A4A7D0ED45D}" type="datetimeFigureOut">
              <a:rPr lang="zh-CN" altLang="en-US"/>
              <a:pPr>
                <a:defRPr/>
              </a:pPr>
              <a:t>2018-9-12</a:t>
            </a:fld>
            <a:endParaRPr lang="zh-CN" altLang="en-US"/>
          </a:p>
        </p:txBody>
      </p:sp>
      <p:sp>
        <p:nvSpPr>
          <p:cNvPr id="4" name="页脚占位符 4"/>
          <p:cNvSpPr>
            <a:spLocks noGrp="1"/>
          </p:cNvSpPr>
          <p:nvPr>
            <p:ph type="ftr" sz="quarter" idx="15"/>
          </p:nvPr>
        </p:nvSpPr>
        <p:spPr/>
        <p:txBody>
          <a:bodyPr/>
          <a:lstStyle>
            <a:lvl1pPr>
              <a:defRPr/>
            </a:lvl1pPr>
          </a:lstStyle>
          <a:p>
            <a:pPr>
              <a:defRPr/>
            </a:pPr>
            <a:endParaRPr lang="zh-CN" altLang="en-US"/>
          </a:p>
        </p:txBody>
      </p:sp>
      <p:sp>
        <p:nvSpPr>
          <p:cNvPr id="5" name="灯片编号占位符 5"/>
          <p:cNvSpPr>
            <a:spLocks noGrp="1"/>
          </p:cNvSpPr>
          <p:nvPr>
            <p:ph type="sldNum" sz="quarter" idx="16"/>
          </p:nvPr>
        </p:nvSpPr>
        <p:spPr/>
        <p:txBody>
          <a:bodyPr/>
          <a:lstStyle>
            <a:lvl1pPr>
              <a:defRPr/>
            </a:lvl1pPr>
          </a:lstStyle>
          <a:p>
            <a:pPr>
              <a:defRPr/>
            </a:pPr>
            <a:fld id="{82557C49-8ACE-41A7-A951-2244539E57BD}"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1"/>
          <p:cNvSpPr>
            <a:spLocks noChangeArrowheads="1"/>
          </p:cNvSpPr>
          <p:nvPr/>
        </p:nvSpPr>
        <p:spPr bwMode="auto">
          <a:xfrm>
            <a:off x="0" y="231775"/>
            <a:ext cx="4237038" cy="841375"/>
          </a:xfrm>
          <a:custGeom>
            <a:avLst/>
            <a:gdLst>
              <a:gd name="T0" fmla="*/ 0 w 4236720"/>
              <a:gd name="T1" fmla="*/ 0 h 929640"/>
              <a:gd name="T2" fmla="*/ 4237356 w 4236720"/>
              <a:gd name="T3" fmla="*/ 0 h 929640"/>
              <a:gd name="T4" fmla="*/ 3642906 w 4236720"/>
              <a:gd name="T5" fmla="*/ 749007 h 929640"/>
              <a:gd name="T6" fmla="*/ 0 w 4236720"/>
              <a:gd name="T7" fmla="*/ 761490 h 929640"/>
              <a:gd name="T8" fmla="*/ 0 w 4236720"/>
              <a:gd name="T9" fmla="*/ 0 h 929640"/>
              <a:gd name="T10" fmla="*/ 0 60000 65536"/>
              <a:gd name="T11" fmla="*/ 0 60000 65536"/>
              <a:gd name="T12" fmla="*/ 0 60000 65536"/>
              <a:gd name="T13" fmla="*/ 0 60000 65536"/>
              <a:gd name="T14" fmla="*/ 0 60000 65536"/>
              <a:gd name="T15" fmla="*/ 0 w 4236720"/>
              <a:gd name="T16" fmla="*/ 0 h 929640"/>
              <a:gd name="T17" fmla="*/ 4236720 w 4236720"/>
              <a:gd name="T18" fmla="*/ 929640 h 929640"/>
            </a:gdLst>
            <a:ahLst/>
            <a:cxnLst>
              <a:cxn ang="T10">
                <a:pos x="T0" y="T1"/>
              </a:cxn>
              <a:cxn ang="T11">
                <a:pos x="T2" y="T3"/>
              </a:cxn>
              <a:cxn ang="T12">
                <a:pos x="T4" y="T5"/>
              </a:cxn>
              <a:cxn ang="T13">
                <a:pos x="T6" y="T7"/>
              </a:cxn>
              <a:cxn ang="T14">
                <a:pos x="T8" y="T9"/>
              </a:cxn>
            </a:cxnLst>
            <a:rect l="T15" t="T16" r="T17" b="T18"/>
            <a:pathLst>
              <a:path w="4236720" h="929640">
                <a:moveTo>
                  <a:pt x="0" y="0"/>
                </a:moveTo>
                <a:lnTo>
                  <a:pt x="4236720" y="0"/>
                </a:lnTo>
                <a:lnTo>
                  <a:pt x="3642360" y="914400"/>
                </a:lnTo>
                <a:lnTo>
                  <a:pt x="0" y="929640"/>
                </a:lnTo>
                <a:lnTo>
                  <a:pt x="0" y="0"/>
                </a:lnTo>
                <a:close/>
              </a:path>
            </a:pathLst>
          </a:custGeom>
          <a:solidFill>
            <a:srgbClr val="0A42DE"/>
          </a:solidFill>
          <a:ln>
            <a:noFill/>
          </a:ln>
          <a:extLst>
            <a:ext uri="{91240B29-F687-4F45-9708-019B960494DF}">
              <a14:hiddenLine xmlns:a14="http://schemas.microsoft.com/office/drawing/2010/main" xmlns="" w="12700">
                <a:solidFill>
                  <a:srgbClr val="42719B"/>
                </a:solidFill>
                <a:bevel/>
              </a14:hiddenLine>
            </a:ext>
          </a:extLst>
        </p:spPr>
        <p:txBody>
          <a:bodyPr anchor="ctr"/>
          <a:lstStyle/>
          <a:p>
            <a:endParaRPr lang="zh-CN" altLang="en-US"/>
          </a:p>
        </p:txBody>
      </p:sp>
      <p:sp>
        <p:nvSpPr>
          <p:cNvPr id="2" name="标题 1"/>
          <p:cNvSpPr>
            <a:spLocks noGrp="1"/>
          </p:cNvSpPr>
          <p:nvPr>
            <p:ph type="title" hasCustomPrompt="1"/>
          </p:nvPr>
        </p:nvSpPr>
        <p:spPr>
          <a:xfrm>
            <a:off x="1" y="231775"/>
            <a:ext cx="4237038" cy="841375"/>
          </a:xfrm>
          <a:prstGeom prst="rect">
            <a:avLst/>
          </a:prstGeom>
        </p:spPr>
        <p:txBody>
          <a:bodyPr/>
          <a:lstStyle>
            <a:lvl1pPr>
              <a:defRPr>
                <a:solidFill>
                  <a:schemeClr val="bg1"/>
                </a:solidFill>
              </a:defRPr>
            </a:lvl1pPr>
          </a:lstStyle>
          <a:p>
            <a:r>
              <a:rPr lang="zh-CN" altLang="en-US" dirty="0" smtClean="0"/>
              <a:t>编辑标题</a:t>
            </a:r>
            <a:endParaRPr lang="zh-CN" altLang="en-US" dirty="0"/>
          </a:p>
        </p:txBody>
      </p:sp>
      <p:sp>
        <p:nvSpPr>
          <p:cNvPr id="3" name="内容占位符 2"/>
          <p:cNvSpPr>
            <a:spLocks noGrp="1"/>
          </p:cNvSpPr>
          <p:nvPr>
            <p:ph idx="1"/>
          </p:nvPr>
        </p:nvSpPr>
        <p:spPr>
          <a:xfrm>
            <a:off x="838200" y="1825625"/>
            <a:ext cx="10515600" cy="4351338"/>
          </a:xfrm>
          <a:prstGeom prst="rect">
            <a:avLst/>
          </a:prstGeom>
        </p:spPr>
        <p:txBody>
          <a:bodyPr/>
          <a:lstStyle>
            <a:lvl1pPr marL="0" indent="0">
              <a:buNone/>
              <a:defRPr/>
            </a:lvl1pPr>
          </a:lstStyle>
          <a:p>
            <a:pPr lvl="0"/>
            <a:r>
              <a:rPr lang="zh-CN" altLang="en-US" dirty="0"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868032DF-E9DD-4269-9C44-9027400007A1}" type="datetimeFigureOut">
              <a:rPr lang="zh-CN" altLang="en-US"/>
              <a:pPr>
                <a:defRPr/>
              </a:pPr>
              <a:t>2018-9-12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DE831A2-5F3A-4EFD-A115-4C7DBEF4E13D}"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A3C0D901-4D5D-409E-87F3-A13080322108}" type="datetimeFigureOut">
              <a:rPr lang="zh-CN" altLang="en-US"/>
              <a:pPr>
                <a:defRPr/>
              </a:pPr>
              <a:t>2018-9-12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42E6B69-B9EB-4012-8486-D170C4B4BA0F}"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1"/>
          <p:cNvSpPr>
            <a:spLocks noChangeArrowheads="1"/>
          </p:cNvSpPr>
          <p:nvPr/>
        </p:nvSpPr>
        <p:spPr bwMode="auto">
          <a:xfrm>
            <a:off x="0" y="231775"/>
            <a:ext cx="4237038" cy="841375"/>
          </a:xfrm>
          <a:custGeom>
            <a:avLst/>
            <a:gdLst>
              <a:gd name="T0" fmla="*/ 0 w 4236720"/>
              <a:gd name="T1" fmla="*/ 0 h 929640"/>
              <a:gd name="T2" fmla="*/ 4237356 w 4236720"/>
              <a:gd name="T3" fmla="*/ 0 h 929640"/>
              <a:gd name="T4" fmla="*/ 3642906 w 4236720"/>
              <a:gd name="T5" fmla="*/ 749007 h 929640"/>
              <a:gd name="T6" fmla="*/ 0 w 4236720"/>
              <a:gd name="T7" fmla="*/ 761490 h 929640"/>
              <a:gd name="T8" fmla="*/ 0 w 4236720"/>
              <a:gd name="T9" fmla="*/ 0 h 929640"/>
              <a:gd name="T10" fmla="*/ 0 60000 65536"/>
              <a:gd name="T11" fmla="*/ 0 60000 65536"/>
              <a:gd name="T12" fmla="*/ 0 60000 65536"/>
              <a:gd name="T13" fmla="*/ 0 60000 65536"/>
              <a:gd name="T14" fmla="*/ 0 60000 65536"/>
              <a:gd name="T15" fmla="*/ 0 w 4236720"/>
              <a:gd name="T16" fmla="*/ 0 h 929640"/>
              <a:gd name="T17" fmla="*/ 4236720 w 4236720"/>
              <a:gd name="T18" fmla="*/ 929640 h 929640"/>
            </a:gdLst>
            <a:ahLst/>
            <a:cxnLst>
              <a:cxn ang="T10">
                <a:pos x="T0" y="T1"/>
              </a:cxn>
              <a:cxn ang="T11">
                <a:pos x="T2" y="T3"/>
              </a:cxn>
              <a:cxn ang="T12">
                <a:pos x="T4" y="T5"/>
              </a:cxn>
              <a:cxn ang="T13">
                <a:pos x="T6" y="T7"/>
              </a:cxn>
              <a:cxn ang="T14">
                <a:pos x="T8" y="T9"/>
              </a:cxn>
            </a:cxnLst>
            <a:rect l="T15" t="T16" r="T17" b="T18"/>
            <a:pathLst>
              <a:path w="4236720" h="929640">
                <a:moveTo>
                  <a:pt x="0" y="0"/>
                </a:moveTo>
                <a:lnTo>
                  <a:pt x="4236720" y="0"/>
                </a:lnTo>
                <a:lnTo>
                  <a:pt x="3642360" y="914400"/>
                </a:lnTo>
                <a:lnTo>
                  <a:pt x="0" y="929640"/>
                </a:lnTo>
                <a:lnTo>
                  <a:pt x="0" y="0"/>
                </a:lnTo>
                <a:close/>
              </a:path>
            </a:pathLst>
          </a:custGeom>
          <a:solidFill>
            <a:srgbClr val="0A42DE"/>
          </a:solidFill>
          <a:ln>
            <a:noFill/>
          </a:ln>
          <a:extLst>
            <a:ext uri="{91240B29-F687-4F45-9708-019B960494DF}">
              <a14:hiddenLine xmlns:a14="http://schemas.microsoft.com/office/drawing/2010/main" xmlns="" w="12700">
                <a:solidFill>
                  <a:srgbClr val="42719B"/>
                </a:solidFill>
                <a:bevel/>
              </a14:hiddenLine>
            </a:ext>
          </a:extLst>
        </p:spPr>
        <p:txBody>
          <a:bodyPr anchor="ctr"/>
          <a:lstStyle/>
          <a:p>
            <a:endParaRPr lang="zh-CN" altLang="en-US"/>
          </a:p>
        </p:txBody>
      </p:sp>
      <p:sp>
        <p:nvSpPr>
          <p:cNvPr id="2" name="标题 1"/>
          <p:cNvSpPr>
            <a:spLocks noGrp="1"/>
          </p:cNvSpPr>
          <p:nvPr>
            <p:ph type="title" hasCustomPrompt="1"/>
          </p:nvPr>
        </p:nvSpPr>
        <p:spPr>
          <a:xfrm>
            <a:off x="0" y="231775"/>
            <a:ext cx="4237038" cy="841375"/>
          </a:xfrm>
          <a:prstGeom prst="rect">
            <a:avLst/>
          </a:prstGeom>
        </p:spPr>
        <p:txBody>
          <a:bodyPr/>
          <a:lstStyle>
            <a:lvl1pPr>
              <a:defRPr>
                <a:solidFill>
                  <a:schemeClr val="bg1"/>
                </a:solidFill>
              </a:defRPr>
            </a:lvl1pPr>
          </a:lstStyle>
          <a:p>
            <a:r>
              <a:rPr lang="zh-CN" altLang="en-US" dirty="0" smtClean="0"/>
              <a:t>编辑标题</a:t>
            </a:r>
            <a:endParaRPr lang="zh-CN" altLang="en-US" dirty="0"/>
          </a:p>
        </p:txBody>
      </p:sp>
      <p:sp>
        <p:nvSpPr>
          <p:cNvPr id="3" name="内容占位符 2"/>
          <p:cNvSpPr>
            <a:spLocks noGrp="1"/>
          </p:cNvSpPr>
          <p:nvPr>
            <p:ph sz="half" idx="1"/>
          </p:nvPr>
        </p:nvSpPr>
        <p:spPr>
          <a:xfrm>
            <a:off x="838200" y="1825625"/>
            <a:ext cx="5181600" cy="4351338"/>
          </a:xfrm>
          <a:prstGeom prst="rect">
            <a:avLst/>
          </a:prstGeom>
        </p:spPr>
        <p:txBody>
          <a:bodyPr/>
          <a:lstStyle>
            <a:lvl1pPr marL="0" indent="0">
              <a:buNone/>
              <a:defRPr>
                <a:solidFill>
                  <a:srgbClr val="262626"/>
                </a:solidFill>
              </a:defRPr>
            </a:lvl1pPr>
          </a:lstStyle>
          <a:p>
            <a:pPr lvl="0"/>
            <a:r>
              <a:rPr lang="zh-CN" altLang="en-US" dirty="0" smtClean="0"/>
              <a:t>单击此处编辑母版文本样式</a:t>
            </a:r>
          </a:p>
        </p:txBody>
      </p:sp>
      <p:sp>
        <p:nvSpPr>
          <p:cNvPr id="4" name="内容占位符 3"/>
          <p:cNvSpPr>
            <a:spLocks noGrp="1"/>
          </p:cNvSpPr>
          <p:nvPr>
            <p:ph sz="half" idx="2"/>
          </p:nvPr>
        </p:nvSpPr>
        <p:spPr>
          <a:xfrm>
            <a:off x="6172200" y="1825625"/>
            <a:ext cx="5181600" cy="4351338"/>
          </a:xfrm>
          <a:prstGeom prst="rect">
            <a:avLst/>
          </a:prstGeom>
        </p:spPr>
        <p:txBody>
          <a:bodyPr/>
          <a:lstStyle>
            <a:lvl1pPr marL="0" indent="0">
              <a:buNone/>
              <a:defRPr>
                <a:solidFill>
                  <a:srgbClr val="262626"/>
                </a:solidFill>
              </a:defRPr>
            </a:lvl1pPr>
          </a:lstStyle>
          <a:p>
            <a:pPr lvl="0"/>
            <a:r>
              <a:rPr lang="zh-CN" altLang="en-US" dirty="0"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5C775760-12A5-4544-8C8C-9D344BC5F4BA}" type="datetimeFigureOut">
              <a:rPr lang="zh-CN" altLang="en-US"/>
              <a:pPr>
                <a:defRPr/>
              </a:pPr>
              <a:t>2018-9-12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B9187AC-8966-4C4A-8434-AFDA0DEA13AC}"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791525"/>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711669"/>
            <a:ext cx="5157787" cy="347799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791525"/>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711669"/>
            <a:ext cx="5183188" cy="347799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BE484246-A57A-402D-BFFB-8CF2E130DDE9}" type="datetimeFigureOut">
              <a:rPr lang="zh-CN" altLang="en-US"/>
              <a:pPr>
                <a:defRPr/>
              </a:pPr>
              <a:t>2018-9-12</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E564EEAF-4F73-4CA4-9118-048844C31636}"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bg>
      <p:bgPr>
        <a:blipFill dpi="0" rotWithShape="0">
          <a:blip r:embed="rId2" cstate="print">
            <a:extLst>
              <a:ext uri="{28A0092B-C50C-407E-A947-70E740481C1C}">
                <a14:useLocalDpi xmlns:a14="http://schemas.microsoft.com/office/drawing/2010/main" xmlns="" val="0"/>
              </a:ext>
            </a:extLst>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71449" y="1774825"/>
            <a:ext cx="5905501" cy="1635125"/>
          </a:xfrm>
          <a:prstGeom prst="rect">
            <a:avLst/>
          </a:prstGeom>
        </p:spPr>
        <p:txBody>
          <a:bodyPr anchor="b">
            <a:noAutofit/>
          </a:bodyPr>
          <a:lstStyle>
            <a:lvl1pPr>
              <a:defRPr sz="8800">
                <a:solidFill>
                  <a:schemeClr val="bg1"/>
                </a:solidFill>
              </a:defRPr>
            </a:lvl1pPr>
          </a:lstStyle>
          <a:p>
            <a:r>
              <a:rPr lang="zh-CN" altLang="en-US" dirty="0" smtClean="0"/>
              <a:t>编辑标题</a:t>
            </a:r>
            <a:endParaRPr lang="zh-CN" altLang="en-US" dirty="0"/>
          </a:p>
        </p:txBody>
      </p:sp>
      <p:sp>
        <p:nvSpPr>
          <p:cNvPr id="6" name="副标题 2"/>
          <p:cNvSpPr>
            <a:spLocks noGrp="1"/>
          </p:cNvSpPr>
          <p:nvPr>
            <p:ph type="subTitle" idx="1"/>
          </p:nvPr>
        </p:nvSpPr>
        <p:spPr>
          <a:xfrm>
            <a:off x="171451" y="3409950"/>
            <a:ext cx="5905500" cy="1371600"/>
          </a:xfrm>
          <a:prstGeom prst="rect">
            <a:avLst/>
          </a:prstGeom>
        </p:spPr>
        <p:txBody>
          <a:bodyPr>
            <a:normAutofit/>
          </a:bodyPr>
          <a:lstStyle>
            <a:lvl1pPr marL="0" indent="0" algn="l">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
        <p:nvSpPr>
          <p:cNvPr id="4" name="日期占位符 2"/>
          <p:cNvSpPr>
            <a:spLocks noGrp="1"/>
          </p:cNvSpPr>
          <p:nvPr>
            <p:ph type="dt" sz="half" idx="10"/>
          </p:nvPr>
        </p:nvSpPr>
        <p:spPr/>
        <p:txBody>
          <a:bodyPr/>
          <a:lstStyle>
            <a:lvl1pPr>
              <a:defRPr/>
            </a:lvl1pPr>
          </a:lstStyle>
          <a:p>
            <a:pPr>
              <a:defRPr/>
            </a:pPr>
            <a:fld id="{4E90E8CA-CC83-46F2-A845-BA7FB503B86E}" type="datetimeFigureOut">
              <a:rPr lang="zh-CN" altLang="en-US"/>
              <a:pPr>
                <a:defRPr/>
              </a:pPr>
              <a:t>2018-9-12</a:t>
            </a:fld>
            <a:endParaRPr lang="zh-CN" altLang="en-US"/>
          </a:p>
        </p:txBody>
      </p:sp>
      <p:sp>
        <p:nvSpPr>
          <p:cNvPr id="5" name="页脚占位符 3"/>
          <p:cNvSpPr>
            <a:spLocks noGrp="1"/>
          </p:cNvSpPr>
          <p:nvPr>
            <p:ph type="ftr" sz="quarter" idx="11"/>
          </p:nvPr>
        </p:nvSpPr>
        <p:spPr/>
        <p:txBody>
          <a:bodyPr/>
          <a:lstStyle>
            <a:lvl1pPr>
              <a:defRPr/>
            </a:lvl1pPr>
          </a:lstStyle>
          <a:p>
            <a:pPr>
              <a:defRPr/>
            </a:pPr>
            <a:endParaRPr lang="zh-CN" altLang="en-US"/>
          </a:p>
        </p:txBody>
      </p:sp>
      <p:sp>
        <p:nvSpPr>
          <p:cNvPr id="7" name="灯片编号占位符 4"/>
          <p:cNvSpPr>
            <a:spLocks noGrp="1"/>
          </p:cNvSpPr>
          <p:nvPr>
            <p:ph type="sldNum" sz="quarter" idx="12"/>
          </p:nvPr>
        </p:nvSpPr>
        <p:spPr/>
        <p:txBody>
          <a:bodyPr/>
          <a:lstStyle>
            <a:lvl1pPr>
              <a:defRPr/>
            </a:lvl1pPr>
          </a:lstStyle>
          <a:p>
            <a:pPr>
              <a:defRPr/>
            </a:pPr>
            <a:fld id="{7AA46F55-A31A-4C04-AE18-768132A03DC0}"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7A01E34F-3D73-4BA0-84CF-1645C58F4456}" type="datetimeFigureOut">
              <a:rPr lang="zh-CN" altLang="en-US"/>
              <a:pPr>
                <a:defRPr/>
              </a:pPr>
              <a:t>2018-9-12</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7A156837-5ADA-43E9-A4F0-AC090A889885}"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t"/>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charset="0"/>
            </a:endParaRPr>
          </a:p>
        </p:txBody>
      </p:sp>
      <p:sp>
        <p:nvSpPr>
          <p:cNvPr id="4" name="文本占位符 3"/>
          <p:cNvSpPr>
            <a:spLocks noGrp="1"/>
          </p:cNvSpPr>
          <p:nvPr>
            <p:ph type="body" sz="half" idx="2"/>
          </p:nvPr>
        </p:nvSpPr>
        <p:spPr>
          <a:xfrm>
            <a:off x="839788" y="2057400"/>
            <a:ext cx="3932237" cy="3811588"/>
          </a:xfrm>
          <a:prstGeom prst="rect">
            <a:avLst/>
          </a:prstGeo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A729B662-8D19-4E7C-BB84-881DBAACF9CD}" type="datetimeFigureOut">
              <a:rPr lang="zh-CN" altLang="en-US"/>
              <a:pPr>
                <a:defRPr/>
              </a:pPr>
              <a:t>2018-9-12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3407751-4362-4F7C-8D4D-DA86B065A65B}"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77AD7189-3A8F-4314-B23F-46FE64534740}" type="datetimeFigureOut">
              <a:rPr lang="zh-CN" altLang="en-US"/>
              <a:pPr>
                <a:defRPr/>
              </a:pPr>
              <a:t>2018-9-12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24FEEF7-9CE0-4243-BE13-F86E53372509}"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5" cstate="print">
            <a:extLst>
              <a:ext uri="{28A0092B-C50C-407E-A947-70E740481C1C}">
                <a14:useLocalDpi xmlns:a14="http://schemas.microsoft.com/office/drawing/2010/main" xmlns="" val="0"/>
              </a:ext>
            </a:extLst>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custDataLst>
              <p:tags r:id="rId12"/>
            </p:custDataLst>
          </p:nvPr>
        </p:nvSpPr>
        <p:spPr bwMode="auto">
          <a:xfrm>
            <a:off x="838200" y="365125"/>
            <a:ext cx="10515600" cy="1325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sym typeface="Calibri Light" panose="020F0302020204030204" charset="0"/>
              </a:rPr>
              <a:t>单击此处编辑母版标题样式</a:t>
            </a:r>
          </a:p>
        </p:txBody>
      </p:sp>
      <p:sp>
        <p:nvSpPr>
          <p:cNvPr id="1027" name="文本占位符 2"/>
          <p:cNvSpPr>
            <a:spLocks noGrp="1"/>
          </p:cNvSpPr>
          <p:nvPr>
            <p:ph type="body" idx="1"/>
            <p:custDataLst>
              <p:tags r:id="rId13"/>
            </p:custDataLst>
          </p:nvPr>
        </p:nvSpPr>
        <p:spPr bwMode="auto">
          <a:xfrm>
            <a:off x="838200" y="1825625"/>
            <a:ext cx="10515600" cy="4351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sym typeface="Calibri" panose="020F0502020204030204" charset="0"/>
              </a:rPr>
              <a:t>单击此处编辑母版文本样式</a:t>
            </a:r>
          </a:p>
          <a:p>
            <a:pPr lvl="1"/>
            <a:r>
              <a:rPr lang="zh-CN" altLang="en-US" smtClean="0">
                <a:sym typeface="Calibri" panose="020F0502020204030204" charset="0"/>
              </a:rPr>
              <a:t>第二级</a:t>
            </a:r>
          </a:p>
          <a:p>
            <a:pPr lvl="2"/>
            <a:r>
              <a:rPr lang="zh-CN" altLang="en-US" smtClean="0">
                <a:sym typeface="Calibri" panose="020F0502020204030204" charset="0"/>
              </a:rPr>
              <a:t>第三级</a:t>
            </a:r>
          </a:p>
          <a:p>
            <a:pPr lvl="3"/>
            <a:r>
              <a:rPr lang="zh-CN" altLang="en-US" smtClean="0">
                <a:sym typeface="Calibri" panose="020F0502020204030204" charset="0"/>
              </a:rPr>
              <a:t>第四级</a:t>
            </a:r>
          </a:p>
          <a:p>
            <a:pPr lvl="4"/>
            <a:r>
              <a:rPr lang="zh-CN" altLang="en-US" smtClean="0">
                <a:sym typeface="Calibri" panose="020F0502020204030204" charset="0"/>
              </a:rPr>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hangingPunct="1">
              <a:buFont typeface="Arial" panose="020B0604020202020204" pitchFamily="34" charset="0"/>
              <a:buNone/>
              <a:defRPr sz="1200">
                <a:solidFill>
                  <a:schemeClr val="tx1">
                    <a:tint val="75000"/>
                  </a:schemeClr>
                </a:solidFill>
              </a:defRPr>
            </a:lvl1pPr>
          </a:lstStyle>
          <a:p>
            <a:pPr>
              <a:defRPr/>
            </a:pPr>
            <a:fld id="{42451C01-94C6-406C-9B9B-A07F92087205}" type="datetimeFigureOut">
              <a:rPr lang="zh-CN" altLang="en-US"/>
              <a:pPr>
                <a:defRPr/>
              </a:pPr>
              <a:t>2018-9-12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hangingPunct="1">
              <a:buFont typeface="Arial" panose="020B0604020202020204" pitchFamily="34" charset="0"/>
              <a:buNone/>
              <a:defRPr sz="1200">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hangingPunct="1">
              <a:buFont typeface="Arial" panose="020B0604020202020204" pitchFamily="34" charset="0"/>
              <a:buNone/>
              <a:defRPr sz="1200">
                <a:solidFill>
                  <a:schemeClr val="tx1">
                    <a:tint val="75000"/>
                  </a:schemeClr>
                </a:solidFill>
              </a:defRPr>
            </a:lvl1pPr>
          </a:lstStyle>
          <a:p>
            <a:pPr>
              <a:defRPr/>
            </a:pPr>
            <a:fld id="{2F103A58-12D0-4AB4-AC6B-937647F969FB}" type="slidenum">
              <a:rPr lang="zh-CN" altLang="en-US"/>
              <a:pPr>
                <a:defRPr/>
              </a:pPr>
              <a:t>‹#›</a:t>
            </a:fld>
            <a:endParaRPr lang="zh-CN" altLang="en-US"/>
          </a:p>
        </p:txBody>
      </p:sp>
      <p:sp>
        <p:nvSpPr>
          <p:cNvPr id="2" name="KSO_TEMPLATE" hidden="1"/>
          <p:cNvSpPr/>
          <p:nvPr>
            <p:custDataLst>
              <p:tags r:id="rId14"/>
            </p:custDataLst>
          </p:nvPr>
        </p:nvSpPr>
        <p:spPr>
          <a:xfrm>
            <a:off x="0" y="0"/>
            <a:ext cx="0" cy="0"/>
          </a:xfrm>
          <a:prstGeom prst="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marL="914400" indent="-914400" algn="l" rtl="0" eaLnBrk="0" fontAlgn="base" hangingPunct="0">
        <a:lnSpc>
          <a:spcPct val="90000"/>
        </a:lnSpc>
        <a:spcBef>
          <a:spcPct val="0"/>
        </a:spcBef>
        <a:spcAft>
          <a:spcPct val="0"/>
        </a:spcAft>
        <a:defRPr sz="3600" kern="1200">
          <a:solidFill>
            <a:schemeClr val="tx1"/>
          </a:solidFill>
          <a:latin typeface="+mj-lt"/>
          <a:ea typeface="+mj-ea"/>
          <a:cs typeface="+mj-cs"/>
          <a:sym typeface="Calibri Light" panose="020F0302020204030204" charset="0"/>
        </a:defRPr>
      </a:lvl1pPr>
      <a:lvl2pPr marL="914400" indent="-914400" algn="l" rtl="0" eaLnBrk="0" fontAlgn="base" hangingPunct="0">
        <a:lnSpc>
          <a:spcPct val="90000"/>
        </a:lnSpc>
        <a:spcBef>
          <a:spcPct val="0"/>
        </a:spcBef>
        <a:spcAft>
          <a:spcPct val="0"/>
        </a:spcAft>
        <a:defRPr sz="3600">
          <a:solidFill>
            <a:schemeClr val="tx1"/>
          </a:solidFill>
          <a:latin typeface="Arial" panose="020B0604020202020204" pitchFamily="34" charset="0"/>
          <a:ea typeface="黑体" panose="02010609060101010101" pitchFamily="49" charset="-122"/>
          <a:sym typeface="Calibri Light" panose="020F0302020204030204" charset="0"/>
        </a:defRPr>
      </a:lvl2pPr>
      <a:lvl3pPr marL="914400" indent="-914400" algn="l" rtl="0" eaLnBrk="0" fontAlgn="base" hangingPunct="0">
        <a:lnSpc>
          <a:spcPct val="90000"/>
        </a:lnSpc>
        <a:spcBef>
          <a:spcPct val="0"/>
        </a:spcBef>
        <a:spcAft>
          <a:spcPct val="0"/>
        </a:spcAft>
        <a:defRPr sz="3600">
          <a:solidFill>
            <a:schemeClr val="tx1"/>
          </a:solidFill>
          <a:latin typeface="Arial" panose="020B0604020202020204" pitchFamily="34" charset="0"/>
          <a:ea typeface="黑体" panose="02010609060101010101" pitchFamily="49" charset="-122"/>
          <a:sym typeface="Calibri Light" panose="020F0302020204030204" charset="0"/>
        </a:defRPr>
      </a:lvl3pPr>
      <a:lvl4pPr marL="914400" indent="-914400" algn="l" rtl="0" eaLnBrk="0" fontAlgn="base" hangingPunct="0">
        <a:lnSpc>
          <a:spcPct val="90000"/>
        </a:lnSpc>
        <a:spcBef>
          <a:spcPct val="0"/>
        </a:spcBef>
        <a:spcAft>
          <a:spcPct val="0"/>
        </a:spcAft>
        <a:defRPr sz="3600">
          <a:solidFill>
            <a:schemeClr val="tx1"/>
          </a:solidFill>
          <a:latin typeface="Arial" panose="020B0604020202020204" pitchFamily="34" charset="0"/>
          <a:ea typeface="黑体" panose="02010609060101010101" pitchFamily="49" charset="-122"/>
          <a:sym typeface="Calibri Light" panose="020F0302020204030204" charset="0"/>
        </a:defRPr>
      </a:lvl4pPr>
      <a:lvl5pPr marL="914400" indent="-914400" algn="l" rtl="0" eaLnBrk="0" fontAlgn="base" hangingPunct="0">
        <a:lnSpc>
          <a:spcPct val="90000"/>
        </a:lnSpc>
        <a:spcBef>
          <a:spcPct val="0"/>
        </a:spcBef>
        <a:spcAft>
          <a:spcPct val="0"/>
        </a:spcAft>
        <a:defRPr sz="3600">
          <a:solidFill>
            <a:schemeClr val="tx1"/>
          </a:solidFill>
          <a:latin typeface="Arial" panose="020B0604020202020204" pitchFamily="34" charset="0"/>
          <a:ea typeface="黑体" panose="02010609060101010101" pitchFamily="49" charset="-122"/>
          <a:sym typeface="Calibri Light" panose="020F030202020403020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charset="0"/>
          <a:ea typeface="宋体" panose="02010600030101010101" pitchFamily="2" charset="-122"/>
          <a:sym typeface="Calibri Light" panose="020F030202020403020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charset="0"/>
          <a:ea typeface="宋体" panose="02010600030101010101" pitchFamily="2" charset="-122"/>
          <a:sym typeface="Calibri Light" panose="020F030202020403020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charset="0"/>
          <a:ea typeface="宋体" panose="02010600030101010101" pitchFamily="2" charset="-122"/>
          <a:sym typeface="Calibri Light" panose="020F030202020403020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charset="0"/>
          <a:ea typeface="宋体" panose="02010600030101010101" pitchFamily="2" charset="-122"/>
          <a:sym typeface="Calibri Light" panose="020F030202020403020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22.xml"/><Relationship Id="rId5" Type="http://schemas.openxmlformats.org/officeDocument/2006/relationships/image" Target="../media/image7.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23.xml"/><Relationship Id="rId5" Type="http://schemas.openxmlformats.org/officeDocument/2006/relationships/image" Target="../media/image7.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hyperlink" Target="http://www.dcn-edu.com/UWA/479.html" TargetMode="External"/><Relationship Id="rId2" Type="http://schemas.openxmlformats.org/officeDocument/2006/relationships/slideLayout" Target="../slideLayouts/slideLayout2.xml"/><Relationship Id="rId1" Type="http://schemas.openxmlformats.org/officeDocument/2006/relationships/tags" Target="../tags/tag24.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25.xml"/><Relationship Id="rId5" Type="http://schemas.openxmlformats.org/officeDocument/2006/relationships/image" Target="../media/image7.pn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26.xml"/><Relationship Id="rId5" Type="http://schemas.openxmlformats.org/officeDocument/2006/relationships/image" Target="../media/image7.png"/><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2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12.xml"/><Relationship Id="rId7" Type="http://schemas.openxmlformats.org/officeDocument/2006/relationships/image" Target="../media/image21.png"/><Relationship Id="rId2" Type="http://schemas.openxmlformats.org/officeDocument/2006/relationships/slideLayout" Target="../slideLayouts/slideLayout7.xml"/><Relationship Id="rId1" Type="http://schemas.openxmlformats.org/officeDocument/2006/relationships/tags" Target="../tags/tag28.xml"/><Relationship Id="rId6" Type="http://schemas.openxmlformats.org/officeDocument/2006/relationships/image" Target="../media/image20.png"/><Relationship Id="rId5" Type="http://schemas.openxmlformats.org/officeDocument/2006/relationships/image" Target="../media/image19.jpeg"/><Relationship Id="rId4" Type="http://schemas.openxmlformats.org/officeDocument/2006/relationships/image" Target="../media/image18.png"/><Relationship Id="rId9" Type="http://schemas.openxmlformats.org/officeDocument/2006/relationships/image" Target="../media/image7.png"/></Relationships>
</file>

<file path=ppt/slides/_rels/slide1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13.xml"/><Relationship Id="rId7" Type="http://schemas.openxmlformats.org/officeDocument/2006/relationships/image" Target="../media/image25.png"/><Relationship Id="rId2" Type="http://schemas.openxmlformats.org/officeDocument/2006/relationships/slideLayout" Target="../slideLayouts/slideLayout7.xml"/><Relationship Id="rId1" Type="http://schemas.openxmlformats.org/officeDocument/2006/relationships/tags" Target="../tags/tag29.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jpeg"/><Relationship Id="rId9" Type="http://schemas.openxmlformats.org/officeDocument/2006/relationships/image" Target="../media/image7.png"/></Relationships>
</file>

<file path=ppt/slides/_rels/slide18.xml.rels><?xml version="1.0" encoding="UTF-8" standalone="yes"?>
<Relationships xmlns="http://schemas.openxmlformats.org/package/2006/relationships"><Relationship Id="rId8" Type="http://schemas.openxmlformats.org/officeDocument/2006/relationships/image" Target="../media/image31.jpeg"/><Relationship Id="rId13" Type="http://schemas.openxmlformats.org/officeDocument/2006/relationships/image" Target="../media/image36.jpeg"/><Relationship Id="rId3" Type="http://schemas.openxmlformats.org/officeDocument/2006/relationships/image" Target="../media/image26.jpeg"/><Relationship Id="rId7" Type="http://schemas.openxmlformats.org/officeDocument/2006/relationships/image" Target="../media/image30.jpeg"/><Relationship Id="rId12" Type="http://schemas.openxmlformats.org/officeDocument/2006/relationships/image" Target="../media/image35.jpeg"/><Relationship Id="rId2" Type="http://schemas.openxmlformats.org/officeDocument/2006/relationships/slideLayout" Target="../slideLayouts/slideLayout7.xml"/><Relationship Id="rId1" Type="http://schemas.openxmlformats.org/officeDocument/2006/relationships/tags" Target="../tags/tag30.xml"/><Relationship Id="rId6" Type="http://schemas.openxmlformats.org/officeDocument/2006/relationships/image" Target="../media/image29.jpeg"/><Relationship Id="rId11" Type="http://schemas.openxmlformats.org/officeDocument/2006/relationships/image" Target="../media/image34.jpeg"/><Relationship Id="rId5" Type="http://schemas.openxmlformats.org/officeDocument/2006/relationships/image" Target="../media/image28.jpeg"/><Relationship Id="rId15" Type="http://schemas.openxmlformats.org/officeDocument/2006/relationships/image" Target="../media/image7.png"/><Relationship Id="rId10" Type="http://schemas.openxmlformats.org/officeDocument/2006/relationships/image" Target="../media/image33.jpeg"/><Relationship Id="rId4" Type="http://schemas.openxmlformats.org/officeDocument/2006/relationships/image" Target="../media/image27.jpeg"/><Relationship Id="rId9" Type="http://schemas.openxmlformats.org/officeDocument/2006/relationships/image" Target="../media/image32.jpeg"/><Relationship Id="rId1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7.xml"/><Relationship Id="rId1" Type="http://schemas.openxmlformats.org/officeDocument/2006/relationships/tags" Target="../tags/tag5.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7.xml"/><Relationship Id="rId1" Type="http://schemas.openxmlformats.org/officeDocument/2006/relationships/tags" Target="../tags/tag6.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openxmlformats.org/officeDocument/2006/relationships/tags" Target="../tags/tag14.xml"/><Relationship Id="rId13" Type="http://schemas.openxmlformats.org/officeDocument/2006/relationships/image" Target="../media/image10.png"/><Relationship Id="rId3" Type="http://schemas.openxmlformats.org/officeDocument/2006/relationships/tags" Target="../tags/tag9.xml"/><Relationship Id="rId7" Type="http://schemas.openxmlformats.org/officeDocument/2006/relationships/tags" Target="../tags/tag13.xml"/><Relationship Id="rId12" Type="http://schemas.openxmlformats.org/officeDocument/2006/relationships/image" Target="../media/image9.jpe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slideLayout" Target="../slideLayouts/slideLayout7.xml"/><Relationship Id="rId5" Type="http://schemas.openxmlformats.org/officeDocument/2006/relationships/tags" Target="../tags/tag11.xml"/><Relationship Id="rId15" Type="http://schemas.openxmlformats.org/officeDocument/2006/relationships/image" Target="../media/image7.png"/><Relationship Id="rId10" Type="http://schemas.openxmlformats.org/officeDocument/2006/relationships/tags" Target="../tags/tag16.xml"/><Relationship Id="rId4" Type="http://schemas.openxmlformats.org/officeDocument/2006/relationships/tags" Target="../tags/tag10.xml"/><Relationship Id="rId9" Type="http://schemas.openxmlformats.org/officeDocument/2006/relationships/tags" Target="../tags/tag15.xml"/><Relationship Id="rId14"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notesSlide" Target="../notesSlides/notesSlide1.xml"/><Relationship Id="rId7" Type="http://schemas.openxmlformats.org/officeDocument/2006/relationships/image" Target="../media/image6.png"/><Relationship Id="rId2" Type="http://schemas.openxmlformats.org/officeDocument/2006/relationships/slideLayout" Target="../slideLayouts/slideLayout7.xml"/><Relationship Id="rId1" Type="http://schemas.openxmlformats.org/officeDocument/2006/relationships/tags" Target="../tags/tag17.xml"/><Relationship Id="rId6" Type="http://schemas.openxmlformats.org/officeDocument/2006/relationships/image" Target="../media/image13.jpeg"/><Relationship Id="rId5" Type="http://schemas.openxmlformats.org/officeDocument/2006/relationships/image" Target="../media/image12.pn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18.xml"/><Relationship Id="rId6" Type="http://schemas.openxmlformats.org/officeDocument/2006/relationships/image" Target="../media/image6.png"/><Relationship Id="rId5" Type="http://schemas.openxmlformats.org/officeDocument/2006/relationships/image" Target="../media/image14.png"/><Relationship Id="rId4" Type="http://schemas.openxmlformats.org/officeDocument/2006/relationships/hyperlink" Target="http://www.dcn-edu.com/UWA/479.html" TargetMode="Externa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9.xml"/><Relationship Id="rId5" Type="http://schemas.openxmlformats.org/officeDocument/2006/relationships/image" Target="../media/image7.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20.xml"/><Relationship Id="rId5" Type="http://schemas.openxmlformats.org/officeDocument/2006/relationships/image" Target="../media/image7.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hyperlink" Target="http://www.dcn-edu.com/UWA/479.html" TargetMode="External"/><Relationship Id="rId2" Type="http://schemas.openxmlformats.org/officeDocument/2006/relationships/slideLayout" Target="../slideLayouts/slideLayout2.xml"/><Relationship Id="rId1" Type="http://schemas.openxmlformats.org/officeDocument/2006/relationships/tags" Target="../tags/tag2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stretch>
            <a:fillRect/>
          </a:stretch>
        </p:blipFill>
        <p:spPr>
          <a:xfrm>
            <a:off x="-3175" y="-30480"/>
            <a:ext cx="12215495" cy="3082290"/>
          </a:xfrm>
          <a:prstGeom prst="rect">
            <a:avLst/>
          </a:prstGeom>
        </p:spPr>
      </p:pic>
      <p:sp>
        <p:nvSpPr>
          <p:cNvPr id="4098" name="文本框 13"/>
          <p:cNvSpPr>
            <a:spLocks noChangeArrowheads="1"/>
          </p:cNvSpPr>
          <p:nvPr/>
        </p:nvSpPr>
        <p:spPr bwMode="auto">
          <a:xfrm>
            <a:off x="7092315" y="2495550"/>
            <a:ext cx="5031740" cy="5835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sym typeface="Calibri" panose="020F0502020204030204" charset="0"/>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sym typeface="Calibri" panose="020F0502020204030204" charset="0"/>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9pPr>
          </a:lstStyle>
          <a:p>
            <a:pPr algn="r" eaLnBrk="1" hangingPunct="1">
              <a:lnSpc>
                <a:spcPct val="100000"/>
              </a:lnSpc>
              <a:spcBef>
                <a:spcPct val="0"/>
              </a:spcBef>
              <a:buFont typeface="Arial" panose="020B0604020202020204" pitchFamily="34" charset="0"/>
              <a:buNone/>
            </a:pPr>
            <a:r>
              <a:rPr lang="en-US" altLang="zh-CN" sz="3200" b="1">
                <a:solidFill>
                  <a:srgbClr val="FFC000"/>
                </a:solidFill>
                <a:latin typeface="微软雅黑" panose="020B0503020204020204" charset="-122"/>
                <a:ea typeface="微软雅黑" panose="020B0503020204020204" charset="-122"/>
                <a:sym typeface="微软雅黑" panose="020B0503020204020204" charset="-122"/>
              </a:rPr>
              <a:t>PURSUE IMPOSSIBLE</a:t>
            </a:r>
          </a:p>
        </p:txBody>
      </p:sp>
      <p:sp>
        <p:nvSpPr>
          <p:cNvPr id="4099" name="文本框 3"/>
          <p:cNvSpPr txBox="1">
            <a:spLocks noChangeArrowheads="1"/>
          </p:cNvSpPr>
          <p:nvPr/>
        </p:nvSpPr>
        <p:spPr bwMode="auto">
          <a:xfrm>
            <a:off x="376555" y="4595495"/>
            <a:ext cx="4744720" cy="7277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marL="914400" indent="-914400">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sym typeface="Calibri" panose="020F0502020204030204" charset="0"/>
              </a:defRPr>
            </a:lvl1pPr>
            <a:lvl2pPr marL="914400" indent="-9144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sym typeface="Calibri" panose="020F0502020204030204" charset="0"/>
              </a:defRPr>
            </a:lvl2pPr>
            <a:lvl3pPr marL="1143000" indent="-9144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3pPr>
            <a:lvl4pPr marL="914400" indent="-9144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4pPr>
            <a:lvl5pPr marL="914400" indent="-9144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5pPr>
            <a:lvl6pPr marL="1371600" indent="-9144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6pPr>
            <a:lvl7pPr marL="1828800" indent="-9144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7pPr>
            <a:lvl8pPr marL="2286000" indent="-9144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8pPr>
            <a:lvl9pPr marL="2743200" indent="-9144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9pPr>
          </a:lstStyle>
          <a:p>
            <a:pPr algn="ctr" eaLnBrk="1" hangingPunct="1">
              <a:spcBef>
                <a:spcPct val="0"/>
              </a:spcBef>
              <a:buFont typeface="Arial" panose="020B0604020202020204" pitchFamily="34" charset="0"/>
              <a:buNone/>
            </a:pPr>
            <a:r>
              <a:rPr lang="zh-CN" altLang="en-US" sz="4800" b="1">
                <a:solidFill>
                  <a:srgbClr val="0000FF"/>
                </a:solidFill>
                <a:latin typeface="黑体" panose="02010609060101010101" pitchFamily="49" charset="-122"/>
                <a:sym typeface="Calibri Light" panose="020F0302020204030204" charset="0"/>
              </a:rPr>
              <a:t>西澳大学</a:t>
            </a:r>
          </a:p>
        </p:txBody>
      </p:sp>
      <p:sp>
        <p:nvSpPr>
          <p:cNvPr id="4100" name="文本框 4"/>
          <p:cNvSpPr txBox="1">
            <a:spLocks noChangeArrowheads="1"/>
          </p:cNvSpPr>
          <p:nvPr/>
        </p:nvSpPr>
        <p:spPr bwMode="auto">
          <a:xfrm>
            <a:off x="377190" y="5519420"/>
            <a:ext cx="4744085" cy="4273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sym typeface="Calibri" panose="020F0502020204030204" charset="0"/>
              </a:defRPr>
            </a:lvl1pPr>
            <a:lvl2pPr marL="6858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sym typeface="Calibri" panose="020F0502020204030204" charset="0"/>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9pPr>
          </a:lstStyle>
          <a:p>
            <a:pPr algn="ctr" eaLnBrk="1" latinLnBrk="1" hangingPunct="1">
              <a:buFont typeface="Arial" panose="020B0604020202020204" pitchFamily="34" charset="0"/>
              <a:buNone/>
            </a:pPr>
            <a:r>
              <a:rPr lang="zh-CN" altLang="en-US" sz="3200">
                <a:solidFill>
                  <a:srgbClr val="0000FF"/>
                </a:solidFill>
                <a:latin typeface="黑体" panose="02010609060101010101" pitchFamily="49" charset="-122"/>
              </a:rPr>
              <a:t>短期访学项目简介</a:t>
            </a:r>
          </a:p>
        </p:txBody>
      </p:sp>
      <p:graphicFrame>
        <p:nvGraphicFramePr>
          <p:cNvPr id="4" name="表格 3"/>
          <p:cNvGraphicFramePr/>
          <p:nvPr/>
        </p:nvGraphicFramePr>
        <p:xfrm>
          <a:off x="5365750" y="4702810"/>
          <a:ext cx="6579235" cy="1156081"/>
        </p:xfrm>
        <a:graphic>
          <a:graphicData uri="http://schemas.openxmlformats.org/drawingml/2006/table">
            <a:tbl>
              <a:tblPr firstRow="1" bandRow="1">
                <a:tableStyleId>{5C22544A-7EE6-4342-B048-85BDC9FD1C3A}</a:tableStyleId>
              </a:tblPr>
              <a:tblGrid>
                <a:gridCol w="1042670"/>
                <a:gridCol w="5536565"/>
              </a:tblGrid>
              <a:tr h="286385">
                <a:tc>
                  <a:txBody>
                    <a:bodyPr/>
                    <a:lstStyle/>
                    <a:p>
                      <a:pPr>
                        <a:lnSpc>
                          <a:spcPct val="80000"/>
                        </a:lnSpc>
                        <a:buNone/>
                      </a:pPr>
                      <a:r>
                        <a:rPr lang="en-US" altLang="zh-CN" sz="1600" b="1" dirty="0">
                          <a:solidFill>
                            <a:srgbClr val="0000FF"/>
                          </a:solidFill>
                          <a:latin typeface="黑体" panose="02010609060101010101" pitchFamily="49" charset="-122"/>
                          <a:ea typeface="黑体" panose="02010609060101010101" pitchFamily="49" charset="-122"/>
                          <a:sym typeface="+mn-ea"/>
                        </a:rPr>
                        <a:t>A1 PLUS : </a:t>
                      </a:r>
                    </a:p>
                  </a:txBody>
                  <a:tcPr>
                    <a:lnL>
                      <a:noFill/>
                    </a:lnL>
                    <a:lnR>
                      <a:noFill/>
                    </a:lnR>
                    <a:lnT>
                      <a:noFill/>
                    </a:lnT>
                    <a:lnB>
                      <a:noFill/>
                    </a:lnB>
                    <a:lnTlToBr>
                      <a:noFill/>
                    </a:lnTlToBr>
                    <a:lnBlToTr>
                      <a:noFill/>
                    </a:lnBlToTr>
                    <a:noFill/>
                  </a:tcPr>
                </a:tc>
                <a:tc>
                  <a:txBody>
                    <a:bodyPr/>
                    <a:lstStyle/>
                    <a:p>
                      <a:pPr>
                        <a:lnSpc>
                          <a:spcPct val="80000"/>
                        </a:lnSpc>
                        <a:buNone/>
                      </a:pPr>
                      <a:r>
                        <a:rPr lang="en-US" altLang="zh-CN" sz="1600" b="1">
                          <a:solidFill>
                            <a:srgbClr val="0000FF"/>
                          </a:solidFill>
                          <a:latin typeface="黑体" panose="02010609060101010101" pitchFamily="49" charset="-122"/>
                          <a:ea typeface="黑体" panose="02010609060101010101" pitchFamily="49" charset="-122"/>
                          <a:cs typeface="黑体" panose="02010609060101010101" pitchFamily="49" charset="-122"/>
                          <a:sym typeface="+mn-ea"/>
                        </a:rPr>
                        <a:t>3</a:t>
                      </a:r>
                      <a:r>
                        <a:rPr lang="zh-CN" altLang="en-US" sz="1600" b="1">
                          <a:solidFill>
                            <a:srgbClr val="0000FF"/>
                          </a:solidFill>
                          <a:latin typeface="黑体" panose="02010609060101010101" pitchFamily="49" charset="-122"/>
                          <a:ea typeface="黑体" panose="02010609060101010101" pitchFamily="49" charset="-122"/>
                          <a:cs typeface="黑体" panose="02010609060101010101" pitchFamily="49" charset="-122"/>
                          <a:sym typeface="+mn-ea"/>
                        </a:rPr>
                        <a:t>周英语和澳大利亚文化</a:t>
                      </a:r>
                      <a:r>
                        <a:rPr lang="en-US" altLang="zh-CN" sz="1600" b="1">
                          <a:solidFill>
                            <a:srgbClr val="0000FF"/>
                          </a:solidFill>
                          <a:latin typeface="黑体" panose="02010609060101010101" pitchFamily="49" charset="-122"/>
                          <a:ea typeface="黑体" panose="02010609060101010101" pitchFamily="49" charset="-122"/>
                          <a:cs typeface="黑体" panose="02010609060101010101" pitchFamily="49" charset="-122"/>
                          <a:sym typeface="+mn-ea"/>
                        </a:rPr>
                        <a:t> + 1</a:t>
                      </a:r>
                      <a:r>
                        <a:rPr lang="zh-CN" altLang="en-US" sz="1600" b="1">
                          <a:solidFill>
                            <a:srgbClr val="0000FF"/>
                          </a:solidFill>
                          <a:latin typeface="黑体" panose="02010609060101010101" pitchFamily="49" charset="-122"/>
                          <a:ea typeface="黑体" panose="02010609060101010101" pitchFamily="49" charset="-122"/>
                          <a:cs typeface="黑体" panose="02010609060101010101" pitchFamily="49" charset="-122"/>
                          <a:sym typeface="+mn-ea"/>
                        </a:rPr>
                        <a:t>周悉尼、堪培拉文化参访</a:t>
                      </a:r>
                    </a:p>
                  </a:txBody>
                  <a:tcPr>
                    <a:lnL>
                      <a:noFill/>
                    </a:lnL>
                    <a:lnR>
                      <a:noFill/>
                    </a:lnR>
                    <a:lnT>
                      <a:noFill/>
                    </a:lnT>
                    <a:lnB>
                      <a:noFill/>
                    </a:lnB>
                    <a:lnTlToBr>
                      <a:noFill/>
                    </a:lnTlToBr>
                    <a:lnBlToTr>
                      <a:noFill/>
                    </a:lnBlToTr>
                    <a:noFill/>
                  </a:tcPr>
                </a:tc>
              </a:tr>
              <a:tr h="286385">
                <a:tc>
                  <a:txBody>
                    <a:bodyPr/>
                    <a:lstStyle/>
                    <a:p>
                      <a:pPr>
                        <a:lnSpc>
                          <a:spcPct val="80000"/>
                        </a:lnSpc>
                        <a:buNone/>
                      </a:pPr>
                      <a:r>
                        <a:rPr lang="en-US" altLang="zh-CN" sz="1600" b="1">
                          <a:solidFill>
                            <a:srgbClr val="0000FF"/>
                          </a:solidFill>
                          <a:latin typeface="黑体" panose="02010609060101010101" pitchFamily="49" charset="-122"/>
                          <a:ea typeface="黑体" panose="02010609060101010101" pitchFamily="49" charset="-122"/>
                          <a:sym typeface="+mn-ea"/>
                        </a:rPr>
                        <a:t>A2 PLUS :</a:t>
                      </a:r>
                    </a:p>
                  </a:txBody>
                  <a:tcPr>
                    <a:lnL>
                      <a:noFill/>
                    </a:lnL>
                    <a:lnR>
                      <a:noFill/>
                    </a:lnR>
                    <a:lnT>
                      <a:noFill/>
                    </a:lnT>
                    <a:lnB>
                      <a:noFill/>
                    </a:lnB>
                    <a:lnTlToBr>
                      <a:noFill/>
                    </a:lnTlToBr>
                    <a:lnBlToTr>
                      <a:noFill/>
                    </a:lnBlToTr>
                    <a:noFill/>
                  </a:tcPr>
                </a:tc>
                <a:tc>
                  <a:txBody>
                    <a:bodyPr/>
                    <a:lstStyle/>
                    <a:p>
                      <a:pPr>
                        <a:lnSpc>
                          <a:spcPct val="80000"/>
                        </a:lnSpc>
                        <a:buNone/>
                      </a:pPr>
                      <a:r>
                        <a:rPr lang="en-US" altLang="zh-CN" sz="1600" b="1">
                          <a:solidFill>
                            <a:srgbClr val="0000FF"/>
                          </a:solidFill>
                          <a:latin typeface="黑体" panose="02010609060101010101" pitchFamily="49" charset="-122"/>
                          <a:ea typeface="黑体" panose="02010609060101010101" pitchFamily="49" charset="-122"/>
                          <a:cs typeface="黑体" panose="02010609060101010101" pitchFamily="49" charset="-122"/>
                          <a:sym typeface="+mn-ea"/>
                        </a:rPr>
                        <a:t>3</a:t>
                      </a:r>
                      <a:r>
                        <a:rPr lang="zh-CN" altLang="en-US" sz="1600" b="1">
                          <a:solidFill>
                            <a:srgbClr val="0000FF"/>
                          </a:solidFill>
                          <a:latin typeface="黑体" panose="02010609060101010101" pitchFamily="49" charset="-122"/>
                          <a:ea typeface="黑体" panose="02010609060101010101" pitchFamily="49" charset="-122"/>
                          <a:cs typeface="黑体" panose="02010609060101010101" pitchFamily="49" charset="-122"/>
                          <a:sym typeface="+mn-ea"/>
                        </a:rPr>
                        <a:t>周专业课程（理工科方向）</a:t>
                      </a:r>
                      <a:r>
                        <a:rPr lang="en-US" altLang="zh-CN" sz="1600" b="1">
                          <a:solidFill>
                            <a:srgbClr val="0000FF"/>
                          </a:solidFill>
                          <a:latin typeface="黑体" panose="02010609060101010101" pitchFamily="49" charset="-122"/>
                          <a:ea typeface="黑体" panose="02010609060101010101" pitchFamily="49" charset="-122"/>
                          <a:cs typeface="黑体" panose="02010609060101010101" pitchFamily="49" charset="-122"/>
                          <a:sym typeface="+mn-ea"/>
                        </a:rPr>
                        <a:t>+ 1</a:t>
                      </a:r>
                      <a:r>
                        <a:rPr lang="zh-CN" altLang="en-US" sz="1600" b="1">
                          <a:solidFill>
                            <a:srgbClr val="0000FF"/>
                          </a:solidFill>
                          <a:latin typeface="黑体" panose="02010609060101010101" pitchFamily="49" charset="-122"/>
                          <a:ea typeface="黑体" panose="02010609060101010101" pitchFamily="49" charset="-122"/>
                          <a:cs typeface="黑体" panose="02010609060101010101" pitchFamily="49" charset="-122"/>
                          <a:sym typeface="+mn-ea"/>
                        </a:rPr>
                        <a:t>周悉尼、堪培拉文化参访</a:t>
                      </a:r>
                    </a:p>
                  </a:txBody>
                  <a:tcPr>
                    <a:lnL>
                      <a:noFill/>
                    </a:lnL>
                    <a:lnR>
                      <a:noFill/>
                    </a:lnR>
                    <a:lnT>
                      <a:noFill/>
                    </a:lnT>
                    <a:lnB>
                      <a:noFill/>
                    </a:lnB>
                    <a:lnTlToBr>
                      <a:noFill/>
                    </a:lnTlToBr>
                    <a:lnBlToTr>
                      <a:noFill/>
                    </a:lnBlToTr>
                    <a:noFill/>
                  </a:tcPr>
                </a:tc>
              </a:tr>
              <a:tr h="286385">
                <a:tc>
                  <a:txBody>
                    <a:bodyPr/>
                    <a:lstStyle/>
                    <a:p>
                      <a:pPr>
                        <a:lnSpc>
                          <a:spcPct val="80000"/>
                        </a:lnSpc>
                        <a:buNone/>
                      </a:pPr>
                      <a:r>
                        <a:rPr lang="en-US" altLang="zh-CN" sz="1600" b="1">
                          <a:solidFill>
                            <a:srgbClr val="0000FF"/>
                          </a:solidFill>
                          <a:latin typeface="黑体" panose="02010609060101010101" pitchFamily="49" charset="-122"/>
                          <a:ea typeface="黑体" panose="02010609060101010101" pitchFamily="49" charset="-122"/>
                          <a:sym typeface="+mn-ea"/>
                        </a:rPr>
                        <a:t>A3 PLUS :</a:t>
                      </a:r>
                    </a:p>
                  </a:txBody>
                  <a:tcPr>
                    <a:lnL>
                      <a:noFill/>
                    </a:lnL>
                    <a:lnR>
                      <a:noFill/>
                    </a:lnR>
                    <a:lnT>
                      <a:noFill/>
                    </a:lnT>
                    <a:lnB>
                      <a:noFill/>
                    </a:lnB>
                    <a:lnTlToBr>
                      <a:noFill/>
                    </a:lnTlToBr>
                    <a:lnBlToTr>
                      <a:noFill/>
                    </a:lnBlToTr>
                    <a:noFill/>
                  </a:tcPr>
                </a:tc>
                <a:tc>
                  <a:txBody>
                    <a:bodyPr/>
                    <a:lstStyle/>
                    <a:p>
                      <a:pPr>
                        <a:lnSpc>
                          <a:spcPct val="80000"/>
                        </a:lnSpc>
                        <a:buNone/>
                      </a:pPr>
                      <a:r>
                        <a:rPr lang="en-US" altLang="zh-CN" sz="1600" b="1">
                          <a:solidFill>
                            <a:srgbClr val="0000FF"/>
                          </a:solidFill>
                          <a:latin typeface="黑体" panose="02010609060101010101" pitchFamily="49" charset="-122"/>
                          <a:ea typeface="黑体" panose="02010609060101010101" pitchFamily="49" charset="-122"/>
                          <a:cs typeface="黑体" panose="02010609060101010101" pitchFamily="49" charset="-122"/>
                          <a:sym typeface="+mn-ea"/>
                        </a:rPr>
                        <a:t>3</a:t>
                      </a:r>
                      <a:r>
                        <a:rPr lang="zh-CN" altLang="en-US" sz="1600" b="1">
                          <a:solidFill>
                            <a:srgbClr val="0000FF"/>
                          </a:solidFill>
                          <a:latin typeface="黑体" panose="02010609060101010101" pitchFamily="49" charset="-122"/>
                          <a:ea typeface="黑体" panose="02010609060101010101" pitchFamily="49" charset="-122"/>
                          <a:cs typeface="黑体" panose="02010609060101010101" pitchFamily="49" charset="-122"/>
                          <a:sym typeface="+mn-ea"/>
                        </a:rPr>
                        <a:t>周专业课程（商科方向）</a:t>
                      </a:r>
                      <a:r>
                        <a:rPr lang="en-US" altLang="zh-CN" sz="1600" b="1">
                          <a:solidFill>
                            <a:srgbClr val="0000FF"/>
                          </a:solidFill>
                          <a:latin typeface="黑体" panose="02010609060101010101" pitchFamily="49" charset="-122"/>
                          <a:ea typeface="黑体" panose="02010609060101010101" pitchFamily="49" charset="-122"/>
                          <a:cs typeface="黑体" panose="02010609060101010101" pitchFamily="49" charset="-122"/>
                          <a:sym typeface="+mn-ea"/>
                        </a:rPr>
                        <a:t>+ 1</a:t>
                      </a:r>
                      <a:r>
                        <a:rPr lang="zh-CN" altLang="en-US" sz="1600" b="1">
                          <a:solidFill>
                            <a:srgbClr val="0000FF"/>
                          </a:solidFill>
                          <a:latin typeface="黑体" panose="02010609060101010101" pitchFamily="49" charset="-122"/>
                          <a:ea typeface="黑体" panose="02010609060101010101" pitchFamily="49" charset="-122"/>
                          <a:cs typeface="黑体" panose="02010609060101010101" pitchFamily="49" charset="-122"/>
                          <a:sym typeface="+mn-ea"/>
                        </a:rPr>
                        <a:t>周悉尼、堪培拉文化参访</a:t>
                      </a:r>
                    </a:p>
                  </a:txBody>
                  <a:tcPr>
                    <a:lnL>
                      <a:noFill/>
                    </a:lnL>
                    <a:lnR>
                      <a:noFill/>
                    </a:lnR>
                    <a:lnT>
                      <a:noFill/>
                    </a:lnT>
                    <a:lnB>
                      <a:noFill/>
                    </a:lnB>
                    <a:lnTlToBr>
                      <a:noFill/>
                    </a:lnTlToBr>
                    <a:lnBlToTr>
                      <a:noFill/>
                    </a:lnBlToTr>
                    <a:noFill/>
                  </a:tcPr>
                </a:tc>
              </a:tr>
              <a:tr h="296545">
                <a:tc>
                  <a:txBody>
                    <a:bodyPr/>
                    <a:lstStyle/>
                    <a:p>
                      <a:pPr>
                        <a:lnSpc>
                          <a:spcPct val="80000"/>
                        </a:lnSpc>
                        <a:buNone/>
                      </a:pPr>
                      <a:endParaRPr lang="en-US" altLang="zh-CN" sz="1600" b="1" dirty="0">
                        <a:solidFill>
                          <a:srgbClr val="0000FF"/>
                        </a:solidFill>
                        <a:latin typeface="黑体" panose="02010609060101010101" pitchFamily="49" charset="-122"/>
                        <a:ea typeface="黑体" panose="02010609060101010101" pitchFamily="49" charset="-122"/>
                        <a:sym typeface="+mn-ea"/>
                      </a:endParaRPr>
                    </a:p>
                  </a:txBody>
                  <a:tcPr>
                    <a:lnL>
                      <a:noFill/>
                    </a:lnL>
                    <a:lnR>
                      <a:noFill/>
                    </a:lnR>
                    <a:lnT>
                      <a:noFill/>
                    </a:lnT>
                    <a:lnB>
                      <a:noFill/>
                    </a:lnB>
                    <a:lnTlToBr>
                      <a:noFill/>
                    </a:lnTlToBr>
                    <a:lnBlToTr>
                      <a:noFill/>
                    </a:lnBlToTr>
                    <a:noFill/>
                  </a:tcPr>
                </a:tc>
                <a:tc>
                  <a:txBody>
                    <a:bodyPr/>
                    <a:lstStyle/>
                    <a:p>
                      <a:pPr>
                        <a:lnSpc>
                          <a:spcPct val="80000"/>
                        </a:lnSpc>
                        <a:buNone/>
                      </a:pPr>
                      <a:endParaRPr lang="zh-CN" altLang="en-US" sz="1600" b="1" dirty="0">
                        <a:solidFill>
                          <a:srgbClr val="0000FF"/>
                        </a:solidFill>
                        <a:latin typeface="黑体" panose="02010609060101010101" pitchFamily="49" charset="-122"/>
                        <a:ea typeface="黑体" panose="02010609060101010101" pitchFamily="49" charset="-122"/>
                        <a:cs typeface="黑体" panose="02010609060101010101" pitchFamily="49" charset="-122"/>
                        <a:sym typeface="+mn-ea"/>
                      </a:endParaRPr>
                    </a:p>
                  </a:txBody>
                  <a:tcPr>
                    <a:lnL>
                      <a:noFill/>
                    </a:lnL>
                    <a:lnR>
                      <a:noFill/>
                    </a:lnR>
                    <a:lnT>
                      <a:noFill/>
                    </a:lnT>
                    <a:lnB>
                      <a:noFill/>
                    </a:lnB>
                    <a:lnTlToBr>
                      <a:noFill/>
                    </a:lnTlToBr>
                    <a:lnBlToTr>
                      <a:noFill/>
                    </a:lnBlToTr>
                    <a:noFill/>
                  </a:tcPr>
                </a:tc>
              </a:tr>
            </a:tbl>
          </a:graphicData>
        </a:graphic>
      </p:graphicFrame>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z="2000" dirty="0" smtClean="0"/>
              <a:t>理工专业课程描述</a:t>
            </a:r>
          </a:p>
        </p:txBody>
      </p:sp>
      <p:sp>
        <p:nvSpPr>
          <p:cNvPr id="4" name="文本框 3"/>
          <p:cNvSpPr txBox="1"/>
          <p:nvPr/>
        </p:nvSpPr>
        <p:spPr>
          <a:xfrm>
            <a:off x="633095" y="1381125"/>
            <a:ext cx="10801985" cy="4307840"/>
          </a:xfrm>
          <a:prstGeom prst="rect">
            <a:avLst/>
          </a:prstGeom>
          <a:noFill/>
        </p:spPr>
        <p:txBody>
          <a:bodyPr wrap="square" rtlCol="0">
            <a:spAutoFit/>
          </a:bodyPr>
          <a:lstStyle/>
          <a:p>
            <a:r>
              <a:rPr lang="zh-CN" altLang="en-US" sz="2000" b="1">
                <a:solidFill>
                  <a:srgbClr val="0000FF"/>
                </a:solidFill>
              </a:rPr>
              <a:t>《Global Challenges in Engineering》</a:t>
            </a:r>
            <a:endParaRPr lang="zh-CN" altLang="en-US">
              <a:solidFill>
                <a:srgbClr val="0000FF"/>
              </a:solidFill>
            </a:endParaRPr>
          </a:p>
          <a:p>
            <a:r>
              <a:rPr lang="zh-CN" altLang="en-US">
                <a:solidFill>
                  <a:schemeClr val="tx1"/>
                </a:solidFill>
              </a:rPr>
              <a:t>This unit lies at the start of the pathway to becoming an engineer. There are many personal and professional skills and knowledge which need to be gained in order to make use of the technical knowledge</a:t>
            </a:r>
            <a:r>
              <a:rPr lang="en-US" altLang="zh-CN">
                <a:solidFill>
                  <a:schemeClr val="tx1"/>
                </a:solidFill>
              </a:rPr>
              <a:t>. </a:t>
            </a:r>
            <a:r>
              <a:rPr lang="zh-CN" altLang="en-US">
                <a:solidFill>
                  <a:schemeClr val="tx1"/>
                </a:solidFill>
              </a:rPr>
              <a:t>In the unit, students </a:t>
            </a:r>
            <a:r>
              <a:rPr lang="en-US" altLang="zh-CN">
                <a:solidFill>
                  <a:schemeClr val="tx1"/>
                </a:solidFill>
              </a:rPr>
              <a:t>are able to </a:t>
            </a:r>
            <a:r>
              <a:rPr lang="zh-CN" altLang="en-US">
                <a:solidFill>
                  <a:schemeClr val="tx1"/>
                </a:solidFill>
              </a:rPr>
              <a:t>demonstrate a deeper understanding of the environmental, social and economic context in which engineering is practised</a:t>
            </a:r>
            <a:r>
              <a:rPr lang="en-US" altLang="zh-CN">
                <a:solidFill>
                  <a:schemeClr val="tx1"/>
                </a:solidFill>
              </a:rPr>
              <a:t>, and enhanced creative thinking and appreciate the barriers to creative thought.</a:t>
            </a:r>
          </a:p>
          <a:p>
            <a:endParaRPr lang="en-US" altLang="zh-CN">
              <a:solidFill>
                <a:schemeClr val="tx1"/>
              </a:solidFill>
            </a:endParaRPr>
          </a:p>
          <a:p>
            <a:r>
              <a:rPr lang="zh-CN" altLang="en-US" sz="2000" b="1">
                <a:solidFill>
                  <a:srgbClr val="0000FF"/>
                </a:solidFill>
              </a:rPr>
              <a:t>《Communicating Science》</a:t>
            </a:r>
            <a:endParaRPr lang="zh-CN" altLang="en-US" sz="1800"/>
          </a:p>
          <a:p>
            <a:pPr algn="l"/>
            <a:r>
              <a:rPr lang="zh-CN" altLang="en-US" sz="1800"/>
              <a:t>What is scientific knowledge, how does it develop and how can it be more effectively communicated? How do you determine credibility of 'scientific' information and decide what information to use and how to use it appropriately? </a:t>
            </a:r>
          </a:p>
          <a:p>
            <a:pPr algn="l"/>
            <a:r>
              <a:rPr lang="zh-CN" altLang="en-US" sz="1800"/>
              <a:t>Students find, examine and critically analyse information relating to a scientific topic. They learn to discuss their findings, write a scientific article and give an oral presentation. </a:t>
            </a:r>
            <a:r>
              <a:rPr lang="en-US" sz="1800"/>
              <a:t>In this unit, students are able to have an awareness and understanding of scientific practices, including the scientific method, development of scientific knowledge and communication about that knowledge to others.</a:t>
            </a:r>
          </a:p>
        </p:txBody>
      </p:sp>
      <p:pic>
        <p:nvPicPr>
          <p:cNvPr id="3" name="图片 2" descr="DCN02"/>
          <p:cNvPicPr>
            <a:picLocks noChangeAspect="1"/>
          </p:cNvPicPr>
          <p:nvPr/>
        </p:nvPicPr>
        <p:blipFill>
          <a:blip r:embed="rId4" cstate="print"/>
          <a:stretch>
            <a:fillRect/>
          </a:stretch>
        </p:blipFill>
        <p:spPr>
          <a:xfrm>
            <a:off x="11006455" y="52705"/>
            <a:ext cx="1117600" cy="842645"/>
          </a:xfrm>
          <a:prstGeom prst="rect">
            <a:avLst/>
          </a:prstGeom>
        </p:spPr>
      </p:pic>
      <p:pic>
        <p:nvPicPr>
          <p:cNvPr id="6" name="图片 5" descr="西澳大学logo"/>
          <p:cNvPicPr>
            <a:picLocks noChangeAspect="1"/>
          </p:cNvPicPr>
          <p:nvPr/>
        </p:nvPicPr>
        <p:blipFill>
          <a:blip r:embed="rId5" cstate="print"/>
          <a:stretch>
            <a:fillRect/>
          </a:stretch>
        </p:blipFill>
        <p:spPr>
          <a:xfrm>
            <a:off x="8397875" y="99695"/>
            <a:ext cx="2422525" cy="796290"/>
          </a:xfrm>
          <a:prstGeom prst="rect">
            <a:avLst/>
          </a:prstGeom>
        </p:spPr>
      </p:pic>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z="2000" dirty="0" smtClean="0"/>
              <a:t>理工科专业课程描述</a:t>
            </a:r>
          </a:p>
        </p:txBody>
      </p:sp>
      <p:sp>
        <p:nvSpPr>
          <p:cNvPr id="4" name="文本框 3"/>
          <p:cNvSpPr txBox="1"/>
          <p:nvPr/>
        </p:nvSpPr>
        <p:spPr>
          <a:xfrm>
            <a:off x="633095" y="1381125"/>
            <a:ext cx="10801985" cy="4338320"/>
          </a:xfrm>
          <a:prstGeom prst="rect">
            <a:avLst/>
          </a:prstGeom>
          <a:noFill/>
        </p:spPr>
        <p:txBody>
          <a:bodyPr wrap="square" rtlCol="0">
            <a:spAutoFit/>
          </a:bodyPr>
          <a:lstStyle/>
          <a:p>
            <a:r>
              <a:rPr lang="zh-CN" altLang="en-US" sz="2000" b="1">
                <a:solidFill>
                  <a:srgbClr val="0000FF"/>
                </a:solidFill>
              </a:rPr>
              <a:t>《Problem Solving and Programming》</a:t>
            </a:r>
            <a:endParaRPr lang="zh-CN" altLang="en-US">
              <a:solidFill>
                <a:srgbClr val="0000FF"/>
              </a:solidFill>
            </a:endParaRPr>
          </a:p>
          <a:p>
            <a:r>
              <a:rPr lang="zh-CN" altLang="en-US">
                <a:solidFill>
                  <a:schemeClr val="tx1"/>
                </a:solidFill>
              </a:rPr>
              <a:t>Problem solving is a key intellectual activity. Computer technology has become an important tool to help solve problems in a wide range of disciplines, from the natural sciences, engineering and mathematics to business, architecture, the social sciences and medicine. While effective programs are available for many kinds of tasks, each program can only perform the tasks anticipated when it was designed. Thus to fully utilise the potential of computer technology, it is necessary to build programs that are specifically designed to solve a particular problem. Students taking this unit learn to solve problems via programming, with a focus on building small programs for specialised tasks. </a:t>
            </a:r>
          </a:p>
          <a:p>
            <a:endParaRPr lang="zh-CN" altLang="en-US" sz="2000" b="1">
              <a:solidFill>
                <a:srgbClr val="0000FF"/>
              </a:solidFill>
            </a:endParaRPr>
          </a:p>
          <a:p>
            <a:pPr algn="l"/>
            <a:r>
              <a:rPr lang="zh-CN" altLang="en-US" sz="2000" b="1">
                <a:solidFill>
                  <a:srgbClr val="0000FF"/>
                </a:solidFill>
              </a:rPr>
              <a:t>《Environmental Science and Technology》</a:t>
            </a:r>
            <a:endParaRPr lang="zh-CN" altLang="en-US" sz="1800"/>
          </a:p>
          <a:p>
            <a:pPr algn="l"/>
            <a:r>
              <a:rPr lang="zh-CN" altLang="en-US" sz="1800"/>
              <a:t>The unit content is delivered through modules related to: climate change and carbon pollution; catchment development and water resource management; biodiversity loss and conservation; land degradation; coastal systems; and cities. Through these lenses, the unit looks to explain lessons to ensure students establish the connection between environmental processes and the manifestation of environmental degradation and recovery. </a:t>
            </a:r>
          </a:p>
        </p:txBody>
      </p:sp>
      <p:pic>
        <p:nvPicPr>
          <p:cNvPr id="3" name="图片 2" descr="DCN02"/>
          <p:cNvPicPr>
            <a:picLocks noChangeAspect="1"/>
          </p:cNvPicPr>
          <p:nvPr/>
        </p:nvPicPr>
        <p:blipFill>
          <a:blip r:embed="rId4" cstate="print"/>
          <a:stretch>
            <a:fillRect/>
          </a:stretch>
        </p:blipFill>
        <p:spPr>
          <a:xfrm>
            <a:off x="11006455" y="52705"/>
            <a:ext cx="1117600" cy="842645"/>
          </a:xfrm>
          <a:prstGeom prst="rect">
            <a:avLst/>
          </a:prstGeom>
        </p:spPr>
      </p:pic>
      <p:pic>
        <p:nvPicPr>
          <p:cNvPr id="6" name="图片 5" descr="西澳大学logo"/>
          <p:cNvPicPr>
            <a:picLocks noChangeAspect="1"/>
          </p:cNvPicPr>
          <p:nvPr/>
        </p:nvPicPr>
        <p:blipFill>
          <a:blip r:embed="rId5" cstate="print"/>
          <a:stretch>
            <a:fillRect/>
          </a:stretch>
        </p:blipFill>
        <p:spPr>
          <a:xfrm>
            <a:off x="8397875" y="99695"/>
            <a:ext cx="2422525" cy="796290"/>
          </a:xfrm>
          <a:prstGeom prst="rect">
            <a:avLst/>
          </a:prstGeom>
        </p:spPr>
      </p:pic>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z="2000" dirty="0" smtClean="0">
                <a:sym typeface="+mn-ea"/>
              </a:rPr>
              <a:t>商科专业课表示例</a:t>
            </a:r>
            <a:endParaRPr lang="zh-CN" altLang="en-US" sz="2000" dirty="0" smtClean="0"/>
          </a:p>
        </p:txBody>
      </p:sp>
      <p:sp>
        <p:nvSpPr>
          <p:cNvPr id="7" name="矩形 6"/>
          <p:cNvSpPr/>
          <p:nvPr/>
        </p:nvSpPr>
        <p:spPr>
          <a:xfrm>
            <a:off x="9488170" y="1381125"/>
            <a:ext cx="2280285" cy="3837940"/>
          </a:xfrm>
          <a:prstGeom prst="rect">
            <a:avLst/>
          </a:prstGeom>
          <a:noFill/>
          <a:ln w="9525" cap="flat" cmpd="sng" algn="ctr">
            <a:solidFill>
              <a:srgbClr val="0000FF"/>
            </a:solidFill>
            <a:prstDash val="solid"/>
            <a:round/>
            <a:headEnd type="none" w="med" len="med"/>
            <a:tailEnd type="none" w="med" len="med"/>
          </a:ln>
          <a:extLst>
            <a:ext uri="{909E8E84-426E-40DD-AFC4-6F175D3DCCD1}">
              <a14:hiddenFill xmlns:a14="http://schemas.microsoft.com/office/drawing/2010/main" xmlns="">
                <a:solidFill>
                  <a:srgbClr val="0000FF"/>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8" name="内容占位符 7"/>
          <p:cNvSpPr>
            <a:spLocks noGrp="1"/>
          </p:cNvSpPr>
          <p:nvPr>
            <p:ph idx="1"/>
          </p:nvPr>
        </p:nvSpPr>
        <p:spPr>
          <a:xfrm>
            <a:off x="9438640" y="1381125"/>
            <a:ext cx="2330450" cy="3883025"/>
          </a:xfrm>
        </p:spPr>
        <p:txBody>
          <a:bodyPr/>
          <a:lstStyle/>
          <a:p>
            <a:pPr algn="just">
              <a:lnSpc>
                <a:spcPct val="120000"/>
              </a:lnSpc>
              <a:defRPr/>
            </a:pPr>
            <a:r>
              <a:rPr lang="zh-CN" altLang="en-US" sz="1400" dirty="0">
                <a:solidFill>
                  <a:schemeClr val="tx1"/>
                </a:solidFill>
                <a:latin typeface="黑体" panose="02010609060101010101" pitchFamily="49" charset="-122"/>
                <a:ea typeface="黑体" panose="02010609060101010101" pitchFamily="49" charset="-122"/>
                <a:cs typeface="黑体" panose="02010609060101010101" pitchFamily="49" charset="-122"/>
              </a:rPr>
              <a:t>小提示：</a:t>
            </a:r>
          </a:p>
          <a:p>
            <a:pPr algn="just">
              <a:lnSpc>
                <a:spcPct val="120000"/>
              </a:lnSpc>
              <a:defRPr/>
            </a:pPr>
            <a:r>
              <a:rPr lang="en-US" altLang="zh-CN" sz="1400" dirty="0">
                <a:solidFill>
                  <a:schemeClr val="tx1"/>
                </a:solidFill>
                <a:latin typeface="黑体" panose="02010609060101010101" pitchFamily="49" charset="-122"/>
                <a:ea typeface="黑体" panose="02010609060101010101" pitchFamily="49" charset="-122"/>
                <a:cs typeface="黑体" panose="02010609060101010101" pitchFamily="49" charset="-122"/>
              </a:rPr>
              <a:t>1. </a:t>
            </a:r>
            <a:r>
              <a:rPr lang="zh-CN" altLang="en-US" sz="1400" dirty="0">
                <a:solidFill>
                  <a:schemeClr val="tx1"/>
                </a:solidFill>
                <a:latin typeface="黑体" panose="02010609060101010101" pitchFamily="49" charset="-122"/>
                <a:ea typeface="黑体" panose="02010609060101010101" pitchFamily="49" charset="-122"/>
                <a:cs typeface="黑体" panose="02010609060101010101" pitchFamily="49" charset="-122"/>
              </a:rPr>
              <a:t>课程：新媒体与通信传播、领导力提升、产品价格与市场分析、亚洲商业模式研究。</a:t>
            </a:r>
          </a:p>
          <a:p>
            <a:pPr algn="just">
              <a:lnSpc>
                <a:spcPct val="120000"/>
              </a:lnSpc>
              <a:defRPr/>
            </a:pPr>
            <a:r>
              <a:rPr lang="en-US" altLang="zh-CN" sz="1400" dirty="0">
                <a:solidFill>
                  <a:schemeClr val="tx1"/>
                </a:solidFill>
                <a:latin typeface="黑体" panose="02010609060101010101" pitchFamily="49" charset="-122"/>
                <a:ea typeface="黑体" panose="02010609060101010101" pitchFamily="49" charset="-122"/>
                <a:cs typeface="黑体" panose="02010609060101010101" pitchFamily="49" charset="-122"/>
              </a:rPr>
              <a:t>2. </a:t>
            </a:r>
            <a:r>
              <a:rPr lang="zh-CN" altLang="en-US" sz="1400" dirty="0">
                <a:solidFill>
                  <a:schemeClr val="tx1"/>
                </a:solidFill>
                <a:latin typeface="黑体" panose="02010609060101010101" pitchFamily="49" charset="-122"/>
                <a:ea typeface="黑体" panose="02010609060101010101" pitchFamily="49" charset="-122"/>
                <a:cs typeface="黑体" panose="02010609060101010101" pitchFamily="49" charset="-122"/>
              </a:rPr>
              <a:t>活动课：城市参访、凯威森野生动物园、国王公园、海豚中心一日参访。</a:t>
            </a:r>
          </a:p>
          <a:p>
            <a:pPr algn="just">
              <a:lnSpc>
                <a:spcPct val="120000"/>
              </a:lnSpc>
              <a:defRPr/>
            </a:pPr>
            <a:r>
              <a:rPr lang="en-US" altLang="zh-CN" sz="1400" dirty="0">
                <a:solidFill>
                  <a:schemeClr val="tx1"/>
                </a:solidFill>
                <a:latin typeface="黑体" panose="02010609060101010101" pitchFamily="49" charset="-122"/>
                <a:ea typeface="黑体" panose="02010609060101010101" pitchFamily="49" charset="-122"/>
                <a:cs typeface="黑体" panose="02010609060101010101" pitchFamily="49" charset="-122"/>
              </a:rPr>
              <a:t>3. </a:t>
            </a:r>
            <a:r>
              <a:rPr lang="zh-CN" altLang="en-US" sz="1400" dirty="0">
                <a:solidFill>
                  <a:schemeClr val="tx1"/>
                </a:solidFill>
                <a:latin typeface="黑体" panose="02010609060101010101" pitchFamily="49" charset="-122"/>
                <a:ea typeface="黑体" panose="02010609060101010101" pitchFamily="49" charset="-122"/>
                <a:cs typeface="黑体" panose="02010609060101010101" pitchFamily="49" charset="-122"/>
              </a:rPr>
              <a:t>其他：课题</a:t>
            </a:r>
            <a:r>
              <a:rPr lang="zh-CN" altLang="en-US" sz="1400" dirty="0">
                <a:latin typeface="黑体" panose="02010609060101010101" pitchFamily="49" charset="-122"/>
                <a:ea typeface="黑体" panose="02010609060101010101" pitchFamily="49" charset="-122"/>
                <a:cs typeface="黑体" panose="02010609060101010101" pitchFamily="49" charset="-122"/>
              </a:rPr>
              <a:t>研究、澳洲教育讲座、结业典礼。</a:t>
            </a:r>
          </a:p>
        </p:txBody>
      </p:sp>
      <p:pic>
        <p:nvPicPr>
          <p:cNvPr id="3" name="图片 2"/>
          <p:cNvPicPr>
            <a:picLocks noChangeAspect="1"/>
          </p:cNvPicPr>
          <p:nvPr/>
        </p:nvPicPr>
        <p:blipFill>
          <a:blip r:embed="rId4" cstate="print"/>
          <a:stretch>
            <a:fillRect/>
          </a:stretch>
        </p:blipFill>
        <p:spPr>
          <a:xfrm>
            <a:off x="422910" y="1374775"/>
            <a:ext cx="8964295" cy="3844290"/>
          </a:xfrm>
          <a:prstGeom prst="rect">
            <a:avLst/>
          </a:prstGeom>
        </p:spPr>
      </p:pic>
      <p:pic>
        <p:nvPicPr>
          <p:cNvPr id="4" name="图片 3" descr="DCN02"/>
          <p:cNvPicPr>
            <a:picLocks noChangeAspect="1"/>
          </p:cNvPicPr>
          <p:nvPr/>
        </p:nvPicPr>
        <p:blipFill>
          <a:blip r:embed="rId5" cstate="print"/>
          <a:stretch>
            <a:fillRect/>
          </a:stretch>
        </p:blipFill>
        <p:spPr>
          <a:xfrm>
            <a:off x="11006455" y="52705"/>
            <a:ext cx="1117600" cy="842645"/>
          </a:xfrm>
          <a:prstGeom prst="rect">
            <a:avLst/>
          </a:prstGeom>
        </p:spPr>
      </p:pic>
      <p:pic>
        <p:nvPicPr>
          <p:cNvPr id="6" name="图片 5" descr="西澳大学logo"/>
          <p:cNvPicPr>
            <a:picLocks noChangeAspect="1"/>
          </p:cNvPicPr>
          <p:nvPr/>
        </p:nvPicPr>
        <p:blipFill>
          <a:blip r:embed="rId6" cstate="print"/>
          <a:stretch>
            <a:fillRect/>
          </a:stretch>
        </p:blipFill>
        <p:spPr>
          <a:xfrm>
            <a:off x="8397875" y="99695"/>
            <a:ext cx="2422525" cy="796290"/>
          </a:xfrm>
          <a:prstGeom prst="rect">
            <a:avLst/>
          </a:prstGeom>
        </p:spPr>
      </p:pic>
      <p:sp>
        <p:nvSpPr>
          <p:cNvPr id="11" name="文本框 10"/>
          <p:cNvSpPr txBox="1"/>
          <p:nvPr/>
        </p:nvSpPr>
        <p:spPr>
          <a:xfrm>
            <a:off x="422910" y="5374640"/>
            <a:ext cx="8465185" cy="521970"/>
          </a:xfrm>
          <a:prstGeom prst="rect">
            <a:avLst/>
          </a:prstGeom>
          <a:noFill/>
        </p:spPr>
        <p:txBody>
          <a:bodyPr wrap="square" rtlCol="0">
            <a:spAutoFit/>
          </a:bodyPr>
          <a:lstStyle/>
          <a:p>
            <a:r>
              <a:rPr lang="zh-CN" altLang="en-US" sz="1400">
                <a:solidFill>
                  <a:schemeClr val="tx1"/>
                </a:solidFill>
                <a:latin typeface="黑体" panose="02010609060101010101" pitchFamily="49" charset="-122"/>
                <a:ea typeface="黑体" panose="02010609060101010101" pitchFamily="49" charset="-122"/>
                <a:cs typeface="黑体" panose="02010609060101010101" pitchFamily="49" charset="-122"/>
              </a:rPr>
              <a:t>参考课程表网址：</a:t>
            </a:r>
            <a:r>
              <a:rPr lang="zh-CN" altLang="en-US" sz="1400">
                <a:latin typeface="黑体" panose="02010609060101010101" pitchFamily="49" charset="-122"/>
                <a:ea typeface="黑体" panose="02010609060101010101" pitchFamily="49" charset="-122"/>
                <a:cs typeface="黑体" panose="02010609060101010101" pitchFamily="49" charset="-122"/>
                <a:sym typeface="+mn-ea"/>
                <a:hlinkClick r:id="rId7"/>
              </a:rPr>
              <a:t>http://www.dcn-edu.com/UWA/479.html</a:t>
            </a:r>
          </a:p>
          <a:p>
            <a:r>
              <a:rPr lang="en-US" altLang="zh-CN" sz="1400">
                <a:solidFill>
                  <a:schemeClr val="tx1"/>
                </a:solidFill>
                <a:effectLst/>
                <a:latin typeface="黑体" panose="02010609060101010101" pitchFamily="49" charset="-122"/>
                <a:ea typeface="黑体" panose="02010609060101010101" pitchFamily="49" charset="-122"/>
                <a:cs typeface="黑体" panose="02010609060101010101" pitchFamily="49" charset="-122"/>
                <a:sym typeface="+mn-ea"/>
              </a:rPr>
              <a:t>*</a:t>
            </a:r>
            <a:r>
              <a:rPr lang="zh-CN" altLang="en-US" sz="1400">
                <a:solidFill>
                  <a:schemeClr val="tx1"/>
                </a:solidFill>
                <a:effectLst/>
                <a:latin typeface="黑体" panose="02010609060101010101" pitchFamily="49" charset="-122"/>
                <a:ea typeface="黑体" panose="02010609060101010101" pitchFamily="49" charset="-122"/>
                <a:cs typeface="黑体" panose="02010609060101010101" pitchFamily="49" charset="-122"/>
                <a:sym typeface="+mn-ea"/>
              </a:rPr>
              <a:t>具体日程以参考课表为准，个别课程可能根据实时资源微调。</a:t>
            </a: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z="2000" dirty="0" smtClean="0"/>
              <a:t>商科专业课程描述</a:t>
            </a:r>
          </a:p>
        </p:txBody>
      </p:sp>
      <p:sp>
        <p:nvSpPr>
          <p:cNvPr id="4" name="文本框 3"/>
          <p:cNvSpPr txBox="1"/>
          <p:nvPr/>
        </p:nvSpPr>
        <p:spPr>
          <a:xfrm>
            <a:off x="633095" y="1381125"/>
            <a:ext cx="10801985" cy="5139055"/>
          </a:xfrm>
          <a:prstGeom prst="rect">
            <a:avLst/>
          </a:prstGeom>
          <a:noFill/>
        </p:spPr>
        <p:txBody>
          <a:bodyPr wrap="square" rtlCol="0">
            <a:spAutoFit/>
          </a:bodyPr>
          <a:lstStyle/>
          <a:p>
            <a:r>
              <a:rPr lang="zh-CN" altLang="en-US" sz="2000" b="1">
                <a:solidFill>
                  <a:srgbClr val="0000FF"/>
                </a:solidFill>
              </a:rPr>
              <a:t>《Cultures, New Media and Communications》</a:t>
            </a:r>
          </a:p>
          <a:p>
            <a:r>
              <a:rPr lang="zh-CN" altLang="en-US">
                <a:solidFill>
                  <a:schemeClr val="tx1"/>
                </a:solidFill>
              </a:rPr>
              <a:t>This unit examines media not just as tools of communication, but also how they shape what can and cannot be said and seen, and hence the sorts of societies we live in. In today's modern societies it is important to understand the nexus between power and the media. Topics </a:t>
            </a:r>
            <a:r>
              <a:rPr lang="en-US" altLang="zh-CN">
                <a:solidFill>
                  <a:schemeClr val="tx1"/>
                </a:solidFill>
              </a:rPr>
              <a:t>will be chose among</a:t>
            </a:r>
            <a:r>
              <a:rPr lang="zh-CN" altLang="en-US">
                <a:solidFill>
                  <a:schemeClr val="tx1"/>
                </a:solidFill>
              </a:rPr>
              <a:t> how the limits and differences of oral, written and visual languages have had an impact on ways of knowing and thinking about the world; the relationship between particular media, regimes of representation and social formations; the development of the image including the invention of perspective, photography and realism; virtuality; digital media and modernity; and theories of social control and media production and resistance.</a:t>
            </a:r>
          </a:p>
          <a:p>
            <a:endParaRPr lang="zh-CN" altLang="en-US">
              <a:solidFill>
                <a:schemeClr val="tx1"/>
              </a:solidFill>
            </a:endParaRPr>
          </a:p>
          <a:p>
            <a:pPr algn="l"/>
            <a:r>
              <a:rPr lang="zh-CN" altLang="en-US" sz="2000" b="1">
                <a:solidFill>
                  <a:srgbClr val="0000FF"/>
                </a:solidFill>
              </a:rPr>
              <a:t>《Prices and Markets》</a:t>
            </a:r>
          </a:p>
          <a:p>
            <a:pPr algn="l"/>
            <a:r>
              <a:rPr lang="zh-CN" altLang="en-US" sz="1800"/>
              <a:t>This is an introductory unit in microeconomics. Topics </a:t>
            </a:r>
            <a:r>
              <a:rPr lang="en-US" altLang="zh-CN" sz="1800"/>
              <a:t>will be chose among</a:t>
            </a:r>
            <a:r>
              <a:rPr lang="zh-CN" altLang="en-US" sz="1800"/>
              <a:t> an introduction to the economic problem; the determination of prices; demand and supply; market failure and the role of government; and market structure. Students are able to explain, demonstrate and apply various economic models to real life situations; demonstrate the ability to produce clear and concise written and oral communication in an economic context to a variety of audiences; develop competencies to work effectively in teams; and recognise, understand and respond appropriately to ethical, cultural, social and sustainability issues.</a:t>
            </a:r>
          </a:p>
        </p:txBody>
      </p:sp>
      <p:pic>
        <p:nvPicPr>
          <p:cNvPr id="3" name="图片 2" descr="DCN02"/>
          <p:cNvPicPr>
            <a:picLocks noChangeAspect="1"/>
          </p:cNvPicPr>
          <p:nvPr/>
        </p:nvPicPr>
        <p:blipFill>
          <a:blip r:embed="rId4" cstate="print"/>
          <a:stretch>
            <a:fillRect/>
          </a:stretch>
        </p:blipFill>
        <p:spPr>
          <a:xfrm>
            <a:off x="11006455" y="52705"/>
            <a:ext cx="1117600" cy="842645"/>
          </a:xfrm>
          <a:prstGeom prst="rect">
            <a:avLst/>
          </a:prstGeom>
        </p:spPr>
      </p:pic>
      <p:pic>
        <p:nvPicPr>
          <p:cNvPr id="6" name="图片 5" descr="西澳大学logo"/>
          <p:cNvPicPr>
            <a:picLocks noChangeAspect="1"/>
          </p:cNvPicPr>
          <p:nvPr/>
        </p:nvPicPr>
        <p:blipFill>
          <a:blip r:embed="rId5" cstate="print"/>
          <a:stretch>
            <a:fillRect/>
          </a:stretch>
        </p:blipFill>
        <p:spPr>
          <a:xfrm>
            <a:off x="8397875" y="99695"/>
            <a:ext cx="2422525" cy="796290"/>
          </a:xfrm>
          <a:prstGeom prst="rect">
            <a:avLst/>
          </a:prstGeom>
        </p:spPr>
      </p:pic>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z="2000" dirty="0" smtClean="0"/>
              <a:t>商科专业课程描述</a:t>
            </a:r>
          </a:p>
        </p:txBody>
      </p:sp>
      <p:sp>
        <p:nvSpPr>
          <p:cNvPr id="4" name="文本框 3"/>
          <p:cNvSpPr txBox="1"/>
          <p:nvPr/>
        </p:nvSpPr>
        <p:spPr>
          <a:xfrm>
            <a:off x="633095" y="1381125"/>
            <a:ext cx="10801985" cy="3476625"/>
          </a:xfrm>
          <a:prstGeom prst="rect">
            <a:avLst/>
          </a:prstGeom>
          <a:noFill/>
        </p:spPr>
        <p:txBody>
          <a:bodyPr wrap="square" rtlCol="0">
            <a:spAutoFit/>
          </a:bodyPr>
          <a:lstStyle/>
          <a:p>
            <a:r>
              <a:rPr lang="zh-CN" altLang="en-US" sz="2000" b="1">
                <a:solidFill>
                  <a:srgbClr val="0000FF"/>
                </a:solidFill>
              </a:rPr>
              <a:t>《Leadership and Performance》</a:t>
            </a:r>
            <a:endParaRPr lang="zh-CN" altLang="en-US">
              <a:solidFill>
                <a:srgbClr val="0000FF"/>
              </a:solidFill>
            </a:endParaRPr>
          </a:p>
          <a:p>
            <a:r>
              <a:rPr lang="zh-CN" altLang="en-US">
                <a:solidFill>
                  <a:schemeClr val="tx1"/>
                </a:solidFill>
              </a:rPr>
              <a:t>This unit helps students to develop the knowledge and skills required to be an effective leader. It presents several models of leadership and discusses how they relate to performance. Students learn skills in relation to self-awareness, emotional intelligence, self-leadership and other leadership competencies. Students discover and reflect on their own leadership competencies and focus on the development of specific skill areas throughout the unit. </a:t>
            </a:r>
          </a:p>
          <a:p>
            <a:endParaRPr lang="zh-CN" altLang="en-US">
              <a:solidFill>
                <a:schemeClr val="tx1"/>
              </a:solidFill>
            </a:endParaRPr>
          </a:p>
          <a:p>
            <a:pPr algn="l"/>
            <a:r>
              <a:rPr lang="zh-CN" altLang="en-US" sz="2000" b="1">
                <a:solidFill>
                  <a:srgbClr val="0000FF"/>
                </a:solidFill>
              </a:rPr>
              <a:t>《Models of Asian Business》</a:t>
            </a:r>
          </a:p>
          <a:p>
            <a:pPr algn="l"/>
            <a:r>
              <a:rPr lang="zh-CN" altLang="en-US" sz="1800"/>
              <a:t>This unit examines the business practices underpinning business models in the Asian region, especially those that are becoming more dominant in the region.  Students are able to develop a familiarity and a critical understanding of core concepts used </a:t>
            </a:r>
            <a:r>
              <a:rPr lang="en-US" altLang="zh-CN" sz="1800"/>
              <a:t>and</a:t>
            </a:r>
            <a:r>
              <a:rPr lang="zh-CN" altLang="en-US" sz="1800"/>
              <a:t> develop an informed understanding of contextual factors that affect management practices in the Asian region; </a:t>
            </a:r>
          </a:p>
        </p:txBody>
      </p:sp>
      <p:pic>
        <p:nvPicPr>
          <p:cNvPr id="3" name="图片 2" descr="DCN02"/>
          <p:cNvPicPr>
            <a:picLocks noChangeAspect="1"/>
          </p:cNvPicPr>
          <p:nvPr/>
        </p:nvPicPr>
        <p:blipFill>
          <a:blip r:embed="rId4" cstate="print"/>
          <a:stretch>
            <a:fillRect/>
          </a:stretch>
        </p:blipFill>
        <p:spPr>
          <a:xfrm>
            <a:off x="11006455" y="52705"/>
            <a:ext cx="1117600" cy="842645"/>
          </a:xfrm>
          <a:prstGeom prst="rect">
            <a:avLst/>
          </a:prstGeom>
        </p:spPr>
      </p:pic>
      <p:pic>
        <p:nvPicPr>
          <p:cNvPr id="6" name="图片 5" descr="西澳大学logo"/>
          <p:cNvPicPr>
            <a:picLocks noChangeAspect="1"/>
          </p:cNvPicPr>
          <p:nvPr/>
        </p:nvPicPr>
        <p:blipFill>
          <a:blip r:embed="rId5" cstate="print"/>
          <a:stretch>
            <a:fillRect/>
          </a:stretch>
        </p:blipFill>
        <p:spPr>
          <a:xfrm>
            <a:off x="8397875" y="99695"/>
            <a:ext cx="2422525" cy="796290"/>
          </a:xfrm>
          <a:prstGeom prst="rect">
            <a:avLst/>
          </a:prstGeom>
        </p:spPr>
      </p:pic>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3" name="矩形 3"/>
          <p:cNvSpPr>
            <a:spLocks noChangeArrowheads="1"/>
          </p:cNvSpPr>
          <p:nvPr/>
        </p:nvSpPr>
        <p:spPr bwMode="auto">
          <a:xfrm>
            <a:off x="9438640" y="1251585"/>
            <a:ext cx="2623820" cy="4925060"/>
          </a:xfrm>
          <a:prstGeom prst="rect">
            <a:avLst/>
          </a:prstGeom>
          <a:noFill/>
          <a:ln>
            <a:noFill/>
          </a:ln>
          <a:extLst>
            <a:ext uri="{909E8E84-426E-40DD-AFC4-6F175D3DCCD1}">
              <a14:hiddenFill xmlns:a14="http://schemas.microsoft.com/office/drawing/2010/main" xmlns="">
                <a:solidFill>
                  <a:srgbClr val="0A42DE"/>
                </a:solidFill>
              </a14:hiddenFill>
            </a:ext>
            <a:ext uri="{91240B29-F687-4F45-9708-019B960494DF}">
              <a14:hiddenLine xmlns:a14="http://schemas.microsoft.com/office/drawing/2010/main" xmlns=""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sym typeface="Calibri" panose="020F0502020204030204" charset="0"/>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sym typeface="Calibri" panose="020F0502020204030204" charset="0"/>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 name="内容占位符 2"/>
          <p:cNvSpPr>
            <a:spLocks noGrp="1"/>
          </p:cNvSpPr>
          <p:nvPr>
            <p:ph idx="1"/>
          </p:nvPr>
        </p:nvSpPr>
        <p:spPr>
          <a:xfrm>
            <a:off x="9438640" y="1251585"/>
            <a:ext cx="2562225" cy="4925695"/>
          </a:xfrm>
          <a:ln>
            <a:solidFill>
              <a:srgbClr val="0000FF"/>
            </a:solidFill>
          </a:ln>
        </p:spPr>
        <p:txBody>
          <a:bodyPr>
            <a:normAutofit/>
          </a:bodyPr>
          <a:lstStyle/>
          <a:p>
            <a:pPr algn="just">
              <a:lnSpc>
                <a:spcPct val="120000"/>
              </a:lnSpc>
              <a:defRPr/>
            </a:pPr>
            <a:r>
              <a:rPr lang="zh-CN" altLang="en-US" sz="1400" dirty="0">
                <a:solidFill>
                  <a:schemeClr val="tx1"/>
                </a:solidFill>
                <a:latin typeface="黑体" panose="02010609060101010101" pitchFamily="49" charset="-122"/>
                <a:ea typeface="黑体" panose="02010609060101010101" pitchFamily="49" charset="-122"/>
              </a:rPr>
              <a:t>小提示：</a:t>
            </a:r>
          </a:p>
          <a:p>
            <a:pPr algn="just">
              <a:lnSpc>
                <a:spcPct val="120000"/>
              </a:lnSpc>
              <a:defRPr/>
            </a:pPr>
            <a:r>
              <a:rPr lang="en-US" altLang="zh-CN" sz="1400" dirty="0">
                <a:solidFill>
                  <a:schemeClr val="tx1"/>
                </a:solidFill>
                <a:latin typeface="黑体" panose="02010609060101010101" pitchFamily="49" charset="-122"/>
                <a:ea typeface="黑体" panose="02010609060101010101" pitchFamily="49" charset="-122"/>
              </a:rPr>
              <a:t>1. </a:t>
            </a:r>
            <a:r>
              <a:rPr lang="zh-CN" altLang="en-US" sz="1400" dirty="0">
                <a:solidFill>
                  <a:schemeClr val="tx1"/>
                </a:solidFill>
                <a:latin typeface="黑体" panose="02010609060101010101" pitchFamily="49" charset="-122"/>
                <a:ea typeface="黑体" panose="02010609060101010101" pitchFamily="49" charset="-122"/>
              </a:rPr>
              <a:t>拟参访大学：</a:t>
            </a:r>
          </a:p>
          <a:p>
            <a:pPr algn="just">
              <a:lnSpc>
                <a:spcPct val="120000"/>
              </a:lnSpc>
              <a:defRPr/>
            </a:pPr>
            <a:r>
              <a:rPr lang="zh-CN" altLang="en-US" sz="1400" dirty="0">
                <a:solidFill>
                  <a:schemeClr val="tx1"/>
                </a:solidFill>
                <a:latin typeface="黑体" panose="02010609060101010101" pitchFamily="49" charset="-122"/>
                <a:ea typeface="黑体" panose="02010609060101010101" pitchFamily="49" charset="-122"/>
              </a:rPr>
              <a:t>悉尼大学、澳大利亚国立大学</a:t>
            </a:r>
          </a:p>
          <a:p>
            <a:pPr algn="just">
              <a:lnSpc>
                <a:spcPct val="120000"/>
              </a:lnSpc>
              <a:defRPr/>
            </a:pPr>
            <a:r>
              <a:rPr lang="en-US" altLang="zh-CN" sz="1400" dirty="0">
                <a:solidFill>
                  <a:schemeClr val="tx1"/>
                </a:solidFill>
                <a:latin typeface="黑体" panose="02010609060101010101" pitchFamily="49" charset="-122"/>
                <a:ea typeface="黑体" panose="02010609060101010101" pitchFamily="49" charset="-122"/>
              </a:rPr>
              <a:t>2. </a:t>
            </a:r>
            <a:r>
              <a:rPr lang="zh-CN" altLang="en-US" sz="1400" dirty="0">
                <a:solidFill>
                  <a:schemeClr val="tx1"/>
                </a:solidFill>
                <a:latin typeface="黑体" panose="02010609060101010101" pitchFamily="49" charset="-122"/>
                <a:ea typeface="黑体" panose="02010609060101010101" pitchFamily="49" charset="-122"/>
              </a:rPr>
              <a:t>拟访问文化景点：</a:t>
            </a:r>
          </a:p>
          <a:p>
            <a:pPr algn="just">
              <a:lnSpc>
                <a:spcPct val="120000"/>
              </a:lnSpc>
              <a:defRPr/>
            </a:pPr>
            <a:r>
              <a:rPr lang="zh-CN" altLang="en-US" sz="1400" dirty="0">
                <a:solidFill>
                  <a:schemeClr val="tx1"/>
                </a:solidFill>
                <a:latin typeface="黑体" panose="02010609060101010101" pitchFamily="49" charset="-122"/>
                <a:ea typeface="黑体" panose="02010609060101010101" pitchFamily="49" charset="-122"/>
              </a:rPr>
              <a:t>悉尼歌剧院、海港大桥、邦迪海滩、皇家植物园、华生湾、圣玛丽大教堂、秃头山</a:t>
            </a:r>
            <a:r>
              <a:rPr lang="zh-CN" altLang="en-US" sz="1400" dirty="0">
                <a:solidFill>
                  <a:schemeClr val="tx1"/>
                </a:solidFill>
                <a:latin typeface="黑体" panose="02010609060101010101" pitchFamily="49" charset="-122"/>
                <a:ea typeface="黑体" panose="02010609060101010101" pitchFamily="49" charset="-122"/>
                <a:sym typeface="+mn-ea"/>
              </a:rPr>
              <a:t>、</a:t>
            </a:r>
            <a:r>
              <a:rPr lang="zh-CN" altLang="en-US" sz="1400" dirty="0">
                <a:solidFill>
                  <a:schemeClr val="tx1"/>
                </a:solidFill>
                <a:latin typeface="黑体" panose="02010609060101010101" pitchFamily="49" charset="-122"/>
                <a:ea typeface="黑体" panose="02010609060101010101" pitchFamily="49" charset="-122"/>
              </a:rPr>
              <a:t>皇家铸币厂、国会大厦等</a:t>
            </a:r>
          </a:p>
          <a:p>
            <a:pPr algn="just">
              <a:lnSpc>
                <a:spcPct val="120000"/>
              </a:lnSpc>
              <a:defRPr/>
            </a:pPr>
            <a:r>
              <a:rPr lang="en-US" altLang="zh-CN" sz="1400" dirty="0">
                <a:solidFill>
                  <a:schemeClr val="tx1"/>
                </a:solidFill>
                <a:latin typeface="黑体" panose="02010609060101010101" pitchFamily="49" charset="-122"/>
                <a:ea typeface="黑体" panose="02010609060101010101" pitchFamily="49" charset="-122"/>
              </a:rPr>
              <a:t>3. </a:t>
            </a:r>
            <a:r>
              <a:rPr lang="zh-CN" altLang="en-US" sz="1400" dirty="0">
                <a:solidFill>
                  <a:schemeClr val="tx1"/>
                </a:solidFill>
                <a:latin typeface="黑体" panose="02010609060101010101" pitchFamily="49" charset="-122"/>
                <a:ea typeface="黑体" panose="02010609060101010101" pitchFamily="49" charset="-122"/>
              </a:rPr>
              <a:t>一日游景点：</a:t>
            </a:r>
          </a:p>
          <a:p>
            <a:pPr algn="just">
              <a:lnSpc>
                <a:spcPct val="120000"/>
              </a:lnSpc>
              <a:defRPr/>
            </a:pPr>
            <a:r>
              <a:rPr lang="zh-CN" sz="1400" dirty="0">
                <a:solidFill>
                  <a:schemeClr val="tx1"/>
                </a:solidFill>
                <a:latin typeface="黑体" panose="02010609060101010101" pitchFamily="49" charset="-122"/>
                <a:ea typeface="黑体" panose="02010609060101010101" pitchFamily="49" charset="-122"/>
              </a:rPr>
              <a:t>蓝山一日游、农场活动日。</a:t>
            </a:r>
          </a:p>
          <a:p>
            <a:pPr algn="just">
              <a:lnSpc>
                <a:spcPct val="120000"/>
              </a:lnSpc>
              <a:defRPr/>
            </a:pPr>
            <a:r>
              <a:rPr lang="en-US" altLang="zh-CN" sz="1400" dirty="0">
                <a:solidFill>
                  <a:schemeClr val="tx1"/>
                </a:solidFill>
                <a:latin typeface="黑体" panose="02010609060101010101" pitchFamily="49" charset="-122"/>
                <a:ea typeface="黑体" panose="02010609060101010101" pitchFamily="49" charset="-122"/>
                <a:sym typeface="+mn-ea"/>
              </a:rPr>
              <a:t>4. </a:t>
            </a:r>
            <a:r>
              <a:rPr lang="zh-CN" altLang="en-US" sz="1400" dirty="0">
                <a:solidFill>
                  <a:schemeClr val="tx1"/>
                </a:solidFill>
                <a:latin typeface="黑体" panose="02010609060101010101" pitchFamily="49" charset="-122"/>
                <a:ea typeface="黑体" panose="02010609060101010101" pitchFamily="49" charset="-122"/>
                <a:sym typeface="+mn-ea"/>
              </a:rPr>
              <a:t>其他活动：</a:t>
            </a:r>
          </a:p>
          <a:p>
            <a:pPr algn="just">
              <a:lnSpc>
                <a:spcPct val="120000"/>
              </a:lnSpc>
              <a:defRPr/>
            </a:pPr>
            <a:r>
              <a:rPr lang="zh-CN" altLang="en-US" sz="1400" dirty="0">
                <a:solidFill>
                  <a:schemeClr val="tx1"/>
                </a:solidFill>
                <a:latin typeface="黑体" panose="02010609060101010101" pitchFamily="49" charset="-122"/>
                <a:ea typeface="黑体" panose="02010609060101010101" pitchFamily="49" charset="-122"/>
              </a:rPr>
              <a:t>鱼市场、</a:t>
            </a:r>
            <a:r>
              <a:rPr lang="en-US" altLang="zh-CN" sz="1400" dirty="0">
                <a:solidFill>
                  <a:schemeClr val="tx1"/>
                </a:solidFill>
                <a:latin typeface="黑体" panose="02010609060101010101" pitchFamily="49" charset="-122"/>
                <a:ea typeface="黑体" panose="02010609060101010101" pitchFamily="49" charset="-122"/>
                <a:sym typeface="+mn-ea"/>
              </a:rPr>
              <a:t>BBQ</a:t>
            </a:r>
            <a:r>
              <a:rPr lang="zh-CN" altLang="en-US" sz="1400" dirty="0">
                <a:solidFill>
                  <a:schemeClr val="tx1"/>
                </a:solidFill>
                <a:latin typeface="黑体" panose="02010609060101010101" pitchFamily="49" charset="-122"/>
                <a:ea typeface="黑体" panose="02010609060101010101" pitchFamily="49" charset="-122"/>
                <a:sym typeface="+mn-ea"/>
              </a:rPr>
              <a:t>、购物和自由活动时间</a:t>
            </a:r>
          </a:p>
        </p:txBody>
      </p:sp>
      <p:sp>
        <p:nvSpPr>
          <p:cNvPr id="5" name="标题 4"/>
          <p:cNvSpPr>
            <a:spLocks noGrp="1"/>
          </p:cNvSpPr>
          <p:nvPr>
            <p:ph type="title"/>
          </p:nvPr>
        </p:nvSpPr>
        <p:spPr/>
        <p:txBody>
          <a:bodyPr/>
          <a:lstStyle/>
          <a:p>
            <a:r>
              <a:rPr lang="zh-CN" altLang="en-US" sz="2000" dirty="0" smtClean="0"/>
              <a:t>文化参访日程（第</a:t>
            </a:r>
            <a:r>
              <a:rPr lang="en-US" altLang="zh-CN" sz="2000" dirty="0" smtClean="0"/>
              <a:t>4</a:t>
            </a:r>
            <a:r>
              <a:rPr lang="zh-CN" altLang="en-US" sz="2000" dirty="0" smtClean="0"/>
              <a:t>周）</a:t>
            </a:r>
          </a:p>
        </p:txBody>
      </p:sp>
      <p:pic>
        <p:nvPicPr>
          <p:cNvPr id="4" name="图片 3"/>
          <p:cNvPicPr>
            <a:picLocks noChangeAspect="1"/>
          </p:cNvPicPr>
          <p:nvPr/>
        </p:nvPicPr>
        <p:blipFill>
          <a:blip r:embed="rId4" cstate="print"/>
          <a:stretch>
            <a:fillRect/>
          </a:stretch>
        </p:blipFill>
        <p:spPr>
          <a:xfrm>
            <a:off x="380365" y="1251585"/>
            <a:ext cx="8811895" cy="4902200"/>
          </a:xfrm>
          <a:prstGeom prst="rect">
            <a:avLst/>
          </a:prstGeom>
        </p:spPr>
      </p:pic>
      <p:pic>
        <p:nvPicPr>
          <p:cNvPr id="6" name="图片 5" descr="DCN02"/>
          <p:cNvPicPr>
            <a:picLocks noChangeAspect="1"/>
          </p:cNvPicPr>
          <p:nvPr/>
        </p:nvPicPr>
        <p:blipFill>
          <a:blip r:embed="rId5" cstate="print"/>
          <a:stretch>
            <a:fillRect/>
          </a:stretch>
        </p:blipFill>
        <p:spPr>
          <a:xfrm>
            <a:off x="11006455" y="52705"/>
            <a:ext cx="1117600" cy="842645"/>
          </a:xfrm>
          <a:prstGeom prst="rect">
            <a:avLst/>
          </a:prstGeom>
        </p:spPr>
      </p:pic>
      <p:pic>
        <p:nvPicPr>
          <p:cNvPr id="7" name="图片 6" descr="西澳大学logo"/>
          <p:cNvPicPr>
            <a:picLocks noChangeAspect="1"/>
          </p:cNvPicPr>
          <p:nvPr/>
        </p:nvPicPr>
        <p:blipFill>
          <a:blip r:embed="rId6" cstate="print"/>
          <a:stretch>
            <a:fillRect/>
          </a:stretch>
        </p:blipFill>
        <p:spPr>
          <a:xfrm>
            <a:off x="8397875" y="99695"/>
            <a:ext cx="2422525" cy="796290"/>
          </a:xfrm>
          <a:prstGeom prst="rect">
            <a:avLst/>
          </a:prstGeom>
        </p:spPr>
      </p:pic>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a:spLocks noChangeArrowheads="1"/>
          </p:cNvSpPr>
          <p:nvPr/>
        </p:nvSpPr>
        <p:spPr bwMode="auto">
          <a:xfrm>
            <a:off x="0" y="231775"/>
            <a:ext cx="4237038" cy="841375"/>
          </a:xfrm>
          <a:custGeom>
            <a:avLst/>
            <a:gdLst>
              <a:gd name="T0" fmla="*/ 0 w 4236720"/>
              <a:gd name="T1" fmla="*/ 0 h 929640"/>
              <a:gd name="T2" fmla="*/ 4237356 w 4236720"/>
              <a:gd name="T3" fmla="*/ 0 h 929640"/>
              <a:gd name="T4" fmla="*/ 3642906 w 4236720"/>
              <a:gd name="T5" fmla="*/ 749007 h 929640"/>
              <a:gd name="T6" fmla="*/ 0 w 4236720"/>
              <a:gd name="T7" fmla="*/ 761490 h 929640"/>
              <a:gd name="T8" fmla="*/ 0 w 4236720"/>
              <a:gd name="T9" fmla="*/ 0 h 929640"/>
              <a:gd name="T10" fmla="*/ 0 60000 65536"/>
              <a:gd name="T11" fmla="*/ 0 60000 65536"/>
              <a:gd name="T12" fmla="*/ 0 60000 65536"/>
              <a:gd name="T13" fmla="*/ 0 60000 65536"/>
              <a:gd name="T14" fmla="*/ 0 60000 65536"/>
              <a:gd name="T15" fmla="*/ 0 w 4236720"/>
              <a:gd name="T16" fmla="*/ 0 h 929640"/>
              <a:gd name="T17" fmla="*/ 4236720 w 4236720"/>
              <a:gd name="T18" fmla="*/ 929640 h 929640"/>
            </a:gdLst>
            <a:ahLst/>
            <a:cxnLst>
              <a:cxn ang="T10">
                <a:pos x="T0" y="T1"/>
              </a:cxn>
              <a:cxn ang="T11">
                <a:pos x="T2" y="T3"/>
              </a:cxn>
              <a:cxn ang="T12">
                <a:pos x="T4" y="T5"/>
              </a:cxn>
              <a:cxn ang="T13">
                <a:pos x="T6" y="T7"/>
              </a:cxn>
              <a:cxn ang="T14">
                <a:pos x="T8" y="T9"/>
              </a:cxn>
            </a:cxnLst>
            <a:rect l="T15" t="T16" r="T17" b="T18"/>
            <a:pathLst>
              <a:path w="4236720" h="929640">
                <a:moveTo>
                  <a:pt x="0" y="0"/>
                </a:moveTo>
                <a:lnTo>
                  <a:pt x="4236720" y="0"/>
                </a:lnTo>
                <a:lnTo>
                  <a:pt x="3642360" y="914400"/>
                </a:lnTo>
                <a:lnTo>
                  <a:pt x="0" y="929640"/>
                </a:lnTo>
                <a:lnTo>
                  <a:pt x="0" y="0"/>
                </a:lnTo>
                <a:close/>
              </a:path>
            </a:pathLst>
          </a:custGeom>
          <a:solidFill>
            <a:srgbClr val="0A42DE"/>
          </a:solidFill>
          <a:ln>
            <a:noFill/>
          </a:ln>
          <a:extLst>
            <a:ext uri="{91240B29-F687-4F45-9708-019B960494DF}">
              <a14:hiddenLine xmlns:a14="http://schemas.microsoft.com/office/drawing/2010/main" xmlns="" w="12700">
                <a:solidFill>
                  <a:srgbClr val="42719B"/>
                </a:solidFill>
                <a:bevel/>
              </a14:hiddenLine>
            </a:ext>
          </a:extLst>
        </p:spPr>
        <p:txBody>
          <a:bodyPr anchor="ctr"/>
          <a:lstStyle/>
          <a:p>
            <a:endParaRPr lang="zh-CN" altLang="en-US"/>
          </a:p>
        </p:txBody>
      </p:sp>
      <p:sp>
        <p:nvSpPr>
          <p:cNvPr id="5" name="标题 4"/>
          <p:cNvSpPr>
            <a:spLocks noGrp="1"/>
          </p:cNvSpPr>
          <p:nvPr>
            <p:ph type="title" idx="4294967295"/>
          </p:nvPr>
        </p:nvSpPr>
        <p:spPr>
          <a:xfrm>
            <a:off x="0" y="237713"/>
            <a:ext cx="4237038" cy="835437"/>
          </a:xfrm>
        </p:spPr>
        <p:txBody>
          <a:bodyPr/>
          <a:lstStyle/>
          <a:p>
            <a:r>
              <a:rPr lang="zh-CN" sz="2000" dirty="0" smtClean="0">
                <a:solidFill>
                  <a:schemeClr val="bg1"/>
                </a:solidFill>
              </a:rPr>
              <a:t>第</a:t>
            </a:r>
            <a:r>
              <a:rPr lang="en-US" altLang="zh-CN" sz="2000" dirty="0" smtClean="0">
                <a:solidFill>
                  <a:schemeClr val="bg1"/>
                </a:solidFill>
              </a:rPr>
              <a:t>4</a:t>
            </a:r>
            <a:r>
              <a:rPr lang="zh-CN" sz="2000" dirty="0" smtClean="0">
                <a:solidFill>
                  <a:schemeClr val="bg1"/>
                </a:solidFill>
              </a:rPr>
              <a:t>周文化参访日程解读</a:t>
            </a:r>
          </a:p>
        </p:txBody>
      </p:sp>
      <p:sp>
        <p:nvSpPr>
          <p:cNvPr id="7" name="文本占位符 6"/>
          <p:cNvSpPr>
            <a:spLocks noGrp="1"/>
          </p:cNvSpPr>
          <p:nvPr>
            <p:ph type="body" sz="half" idx="4294967295"/>
          </p:nvPr>
        </p:nvSpPr>
        <p:spPr>
          <a:xfrm>
            <a:off x="295275" y="1195705"/>
            <a:ext cx="7637780" cy="5272405"/>
          </a:xfrm>
        </p:spPr>
        <p:txBody>
          <a:bodyPr/>
          <a:lstStyle/>
          <a:p>
            <a:pPr marL="0" indent="0" algn="just">
              <a:lnSpc>
                <a:spcPct val="120000"/>
              </a:lnSpc>
              <a:buNone/>
            </a:pPr>
            <a:r>
              <a:rPr lang="en-US" altLang="zh-CN" sz="1400" dirty="0">
                <a:latin typeface="黑体" panose="02010609060101010101" pitchFamily="49" charset="-122"/>
                <a:ea typeface="黑体" panose="02010609060101010101" pitchFamily="49" charset="-122"/>
                <a:cs typeface="黑体" panose="02010609060101010101" pitchFamily="49" charset="-122"/>
              </a:rPr>
              <a:t>Day 1 (星期日）：告别寄宿家庭，前往珀斯机场搭乘航班飞往悉尼，抵达后，导游接机送往酒店入住休息。</a:t>
            </a:r>
          </a:p>
          <a:p>
            <a:pPr marL="0" indent="0" algn="just">
              <a:lnSpc>
                <a:spcPct val="120000"/>
              </a:lnSpc>
              <a:buNone/>
            </a:pPr>
            <a:r>
              <a:rPr lang="en-US" altLang="zh-CN" sz="1400" dirty="0">
                <a:latin typeface="黑体" panose="02010609060101010101" pitchFamily="49" charset="-122"/>
                <a:ea typeface="黑体" panose="02010609060101010101" pitchFamily="49" charset="-122"/>
                <a:cs typeface="黑体" panose="02010609060101010101" pitchFamily="49" charset="-122"/>
              </a:rPr>
              <a:t>Day 2（星期一）：早餐后游览悉尼市区名胜,包括：</a:t>
            </a:r>
            <a:r>
              <a:rPr lang="en-US" altLang="zh-CN" sz="1400" dirty="0" smtClean="0">
                <a:latin typeface="黑体" panose="02010609060101010101" pitchFamily="49" charset="-122"/>
                <a:ea typeface="黑体" panose="02010609060101010101" pitchFamily="49" charset="-122"/>
                <a:cs typeface="黑体" panose="02010609060101010101" pitchFamily="49" charset="-122"/>
              </a:rPr>
              <a:t>悉尼歌剧院</a:t>
            </a:r>
            <a:r>
              <a:rPr lang="zh-CN" altLang="en-US" sz="1400" dirty="0" smtClean="0">
                <a:latin typeface="黑体" panose="02010609060101010101" pitchFamily="49" charset="-122"/>
                <a:ea typeface="黑体" panose="02010609060101010101" pitchFamily="49" charset="-122"/>
                <a:cs typeface="黑体" panose="02010609060101010101" pitchFamily="49" charset="-122"/>
              </a:rPr>
              <a:t>（不含门票）</a:t>
            </a:r>
            <a:r>
              <a:rPr lang="en-US" altLang="zh-CN" sz="1400" dirty="0" smtClean="0">
                <a:latin typeface="黑体" panose="02010609060101010101" pitchFamily="49" charset="-122"/>
                <a:ea typeface="黑体" panose="02010609060101010101" pitchFamily="49" charset="-122"/>
                <a:cs typeface="黑体" panose="02010609060101010101" pitchFamily="49" charset="-122"/>
              </a:rPr>
              <a:t>、</a:t>
            </a:r>
            <a:r>
              <a:rPr lang="en-US" altLang="zh-CN" sz="1400" dirty="0">
                <a:latin typeface="黑体" panose="02010609060101010101" pitchFamily="49" charset="-122"/>
                <a:ea typeface="黑体" panose="02010609060101010101" pitchFamily="49" charset="-122"/>
                <a:cs typeface="黑体" panose="02010609060101010101" pitchFamily="49" charset="-122"/>
              </a:rPr>
              <a:t>悉尼海港大桥、岩石区、皇家植物园等。 歌剧院整个建筑占地 1.84 公顷,长 183 米,宽 118 米,高 67 米,相当于 20 层楼的高度。而悉尼海港大桥则是悉尼歌剧院明信片的完美背景,在距离水面 147 米的高处遥望悉尼歌剧院,这个角度绝对独一无二,也是摄取港口全景的绝佳地点。 中午来到鱼市场享用午餐，悉尼鱼市场创建于1945年，是南半球最大的同类市场，作为全球第三大海鲜市场，每天多达数百种海鲜上市，是旅行者必来之地。下午市区解散自由活动，尽情体验悉尼这座城市。</a:t>
            </a:r>
          </a:p>
          <a:p>
            <a:pPr marL="0" indent="0" algn="just">
              <a:lnSpc>
                <a:spcPct val="120000"/>
              </a:lnSpc>
              <a:buNone/>
            </a:pPr>
            <a:r>
              <a:rPr lang="en-US" altLang="zh-CN" sz="1400" dirty="0">
                <a:latin typeface="黑体" panose="02010609060101010101" pitchFamily="49" charset="-122"/>
                <a:ea typeface="黑体" panose="02010609060101010101" pitchFamily="49" charset="-122"/>
                <a:cs typeface="黑体" panose="02010609060101010101" pitchFamily="49" charset="-122"/>
              </a:rPr>
              <a:t>Day 3（星期二）： 驱车南下澳洲首都堪培拉,抵达后前往参观人工湖、喷泉、首都展览馆。途经联邦大桥,前往堪培拉皇家铸币厂参观，学生更可亲手铸造全新的一元硬币</a:t>
            </a:r>
            <a:r>
              <a:rPr lang="zh-CN" altLang="en-US" sz="1400" dirty="0">
                <a:latin typeface="黑体" panose="02010609060101010101" pitchFamily="49" charset="-122"/>
                <a:ea typeface="黑体" panose="02010609060101010101" pitchFamily="49" charset="-122"/>
                <a:cs typeface="黑体" panose="02010609060101010101" pitchFamily="49" charset="-122"/>
              </a:rPr>
              <a:t>，</a:t>
            </a:r>
            <a:r>
              <a:rPr lang="en-US" altLang="zh-CN" sz="1400" dirty="0">
                <a:latin typeface="黑体" panose="02010609060101010101" pitchFamily="49" charset="-122"/>
                <a:ea typeface="黑体" panose="02010609060101010101" pitchFamily="49" charset="-122"/>
                <a:cs typeface="黑体" panose="02010609060101010101" pitchFamily="49" charset="-122"/>
                <a:sym typeface="+mn-ea"/>
              </a:rPr>
              <a:t>参观堪培拉国会大厦</a:t>
            </a:r>
            <a:r>
              <a:rPr lang="en-US" altLang="zh-CN" sz="1400" dirty="0">
                <a:latin typeface="黑体" panose="02010609060101010101" pitchFamily="49" charset="-122"/>
                <a:ea typeface="黑体" panose="02010609060101010101" pitchFamily="49" charset="-122"/>
                <a:cs typeface="黑体" panose="02010609060101010101" pitchFamily="49" charset="-122"/>
              </a:rPr>
              <a:t>。下午由澳国立大学本地学生（或老师）带领参观澳洲国立大学，该校是一所享誉世界的顶尖研究型大学，澳洲八大名校之首，南半球唯一位列世界 20 强的大学。晚上返回悉尼。</a:t>
            </a:r>
          </a:p>
          <a:p>
            <a:pPr marL="0" indent="0" algn="just">
              <a:lnSpc>
                <a:spcPct val="120000"/>
              </a:lnSpc>
              <a:buNone/>
            </a:pPr>
            <a:r>
              <a:rPr lang="en-US" altLang="zh-CN" sz="1400" dirty="0">
                <a:latin typeface="黑体" panose="02010609060101010101" pitchFamily="49" charset="-122"/>
                <a:ea typeface="黑体" panose="02010609060101010101" pitchFamily="49" charset="-122"/>
                <a:cs typeface="黑体" panose="02010609060101010101" pitchFamily="49" charset="-122"/>
              </a:rPr>
              <a:t>Day 4（星期三）： 早晨，在朝着伍伦贡前进的路上，秃头山会是第一个关注点，180度的宽阔海景将令人赞叹不已，有时还可以发现一些悬挂式滑翔机。驾车穿过海崖大桥将收获海岸线的迷人景色，大桥拥抱伊拉瓦拉悬崖高城垛之间的海岸，浩瀚的塔斯曼海如此的宽阔，几乎可以感受到地球的曲线。接着就到了农场主家，与农场主家庭一起参加农场活动和用餐，包括澳式牛排午餐、挤牛奶、农场巡游、辨认牲畜、牧羊剪羊毛、圈羊、观看牧羊犬工作、领羊驼、剪羊驼毛、喂鸡鸭、丛林漫步、收集木柴点燃篝火制作土著人烤面包、 赶牲畜、 当地观光等。</a:t>
            </a:r>
          </a:p>
        </p:txBody>
      </p:sp>
      <p:pic>
        <p:nvPicPr>
          <p:cNvPr id="9" name="图片 8"/>
          <p:cNvPicPr>
            <a:picLocks noChangeAspect="1"/>
          </p:cNvPicPr>
          <p:nvPr/>
        </p:nvPicPr>
        <p:blipFill>
          <a:blip r:embed="rId4" cstate="print"/>
          <a:srcRect l="17717" r="5422"/>
          <a:stretch>
            <a:fillRect/>
          </a:stretch>
        </p:blipFill>
        <p:spPr>
          <a:xfrm>
            <a:off x="8180070" y="2858135"/>
            <a:ext cx="3818255" cy="1445260"/>
          </a:xfrm>
          <a:prstGeom prst="rect">
            <a:avLst/>
          </a:prstGeom>
        </p:spPr>
      </p:pic>
      <p:pic>
        <p:nvPicPr>
          <p:cNvPr id="2" name="图片 1" descr="文化参访day5 3"/>
          <p:cNvPicPr>
            <a:picLocks noChangeAspect="1"/>
          </p:cNvPicPr>
          <p:nvPr/>
        </p:nvPicPr>
        <p:blipFill>
          <a:blip r:embed="rId5" cstate="print"/>
          <a:stretch>
            <a:fillRect/>
          </a:stretch>
        </p:blipFill>
        <p:spPr>
          <a:xfrm>
            <a:off x="8180070" y="1195705"/>
            <a:ext cx="2066925" cy="1526540"/>
          </a:xfrm>
          <a:prstGeom prst="rect">
            <a:avLst/>
          </a:prstGeom>
        </p:spPr>
      </p:pic>
      <p:sp>
        <p:nvSpPr>
          <p:cNvPr id="4" name="矩形 3"/>
          <p:cNvSpPr/>
          <p:nvPr/>
        </p:nvSpPr>
        <p:spPr>
          <a:xfrm>
            <a:off x="11052175" y="4442460"/>
            <a:ext cx="946150" cy="2026920"/>
          </a:xfrm>
          <a:prstGeom prst="rect">
            <a:avLst/>
          </a:prstGeom>
          <a:solidFill>
            <a:srgbClr val="FFC000"/>
          </a:solidFill>
          <a:ln w="9525" cap="flat" cmpd="sng" algn="ctr">
            <a:solidFill>
              <a:srgbClr val="FFC000"/>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pic>
        <p:nvPicPr>
          <p:cNvPr id="11" name="图片 10"/>
          <p:cNvPicPr>
            <a:picLocks noChangeAspect="1"/>
          </p:cNvPicPr>
          <p:nvPr/>
        </p:nvPicPr>
        <p:blipFill>
          <a:blip r:embed="rId6" cstate="print"/>
          <a:stretch>
            <a:fillRect/>
          </a:stretch>
        </p:blipFill>
        <p:spPr>
          <a:xfrm>
            <a:off x="10445750" y="1195705"/>
            <a:ext cx="1552575" cy="1526540"/>
          </a:xfrm>
          <a:prstGeom prst="rect">
            <a:avLst/>
          </a:prstGeom>
        </p:spPr>
      </p:pic>
      <p:sp>
        <p:nvSpPr>
          <p:cNvPr id="13" name="文本框 12"/>
          <p:cNvSpPr txBox="1"/>
          <p:nvPr/>
        </p:nvSpPr>
        <p:spPr>
          <a:xfrm>
            <a:off x="11052175" y="4451350"/>
            <a:ext cx="1003935" cy="1753235"/>
          </a:xfrm>
          <a:prstGeom prst="rect">
            <a:avLst/>
          </a:prstGeom>
          <a:noFill/>
        </p:spPr>
        <p:txBody>
          <a:bodyPr wrap="square" rtlCol="0">
            <a:spAutoFit/>
          </a:bodyPr>
          <a:lstStyle/>
          <a:p>
            <a:pPr marL="171450" indent="-171450">
              <a:buFont typeface="Arial" panose="020B0604020202020204" pitchFamily="34" charset="0"/>
              <a:buChar char="•"/>
            </a:pPr>
            <a:r>
              <a:rPr lang="zh-CN" altLang="en-US" sz="1200">
                <a:sym typeface="+mn-ea"/>
              </a:rPr>
              <a:t>堪培拉国会大厦</a:t>
            </a:r>
            <a:endParaRPr lang="zh-CN" altLang="en-US" sz="1200"/>
          </a:p>
          <a:p>
            <a:pPr marL="171450" indent="-171450">
              <a:buFont typeface="Arial" panose="020B0604020202020204" pitchFamily="34" charset="0"/>
              <a:buChar char="•"/>
            </a:pPr>
            <a:r>
              <a:rPr lang="zh-CN" altLang="en-US" sz="1200"/>
              <a:t>铸币厂</a:t>
            </a:r>
          </a:p>
          <a:p>
            <a:pPr marL="171450" indent="-171450">
              <a:buFont typeface="Arial" panose="020B0604020202020204" pitchFamily="34" charset="0"/>
              <a:buChar char="•"/>
            </a:pPr>
            <a:r>
              <a:rPr lang="zh-CN" altLang="en-US" sz="1200"/>
              <a:t>悉尼海港大桥</a:t>
            </a:r>
          </a:p>
          <a:p>
            <a:pPr marL="171450" indent="-171450">
              <a:buFont typeface="Arial" panose="020B0604020202020204" pitchFamily="34" charset="0"/>
              <a:buChar char="•"/>
            </a:pPr>
            <a:r>
              <a:rPr lang="zh-CN" altLang="en-US" sz="1200"/>
              <a:t>与澳大利亚国立大学在校生交流</a:t>
            </a:r>
          </a:p>
        </p:txBody>
      </p:sp>
      <p:pic>
        <p:nvPicPr>
          <p:cNvPr id="14" name="图片 13"/>
          <p:cNvPicPr>
            <a:picLocks noChangeAspect="1"/>
          </p:cNvPicPr>
          <p:nvPr/>
        </p:nvPicPr>
        <p:blipFill>
          <a:blip r:embed="rId7" cstate="print"/>
          <a:stretch>
            <a:fillRect/>
          </a:stretch>
        </p:blipFill>
        <p:spPr>
          <a:xfrm>
            <a:off x="8180070" y="4442460"/>
            <a:ext cx="2699385" cy="2025015"/>
          </a:xfrm>
          <a:prstGeom prst="rect">
            <a:avLst/>
          </a:prstGeom>
        </p:spPr>
      </p:pic>
      <p:pic>
        <p:nvPicPr>
          <p:cNvPr id="8" name="图片 7" descr="DCN02"/>
          <p:cNvPicPr>
            <a:picLocks noChangeAspect="1"/>
          </p:cNvPicPr>
          <p:nvPr/>
        </p:nvPicPr>
        <p:blipFill>
          <a:blip r:embed="rId8" cstate="print"/>
          <a:stretch>
            <a:fillRect/>
          </a:stretch>
        </p:blipFill>
        <p:spPr>
          <a:xfrm>
            <a:off x="11006455" y="52705"/>
            <a:ext cx="1117600" cy="842645"/>
          </a:xfrm>
          <a:prstGeom prst="rect">
            <a:avLst/>
          </a:prstGeom>
        </p:spPr>
      </p:pic>
      <p:pic>
        <p:nvPicPr>
          <p:cNvPr id="10" name="图片 9" descr="西澳大学logo"/>
          <p:cNvPicPr>
            <a:picLocks noChangeAspect="1"/>
          </p:cNvPicPr>
          <p:nvPr/>
        </p:nvPicPr>
        <p:blipFill>
          <a:blip r:embed="rId9" cstate="print"/>
          <a:stretch>
            <a:fillRect/>
          </a:stretch>
        </p:blipFill>
        <p:spPr>
          <a:xfrm>
            <a:off x="8397875" y="99695"/>
            <a:ext cx="2422525" cy="796290"/>
          </a:xfrm>
          <a:prstGeom prst="rect">
            <a:avLst/>
          </a:prstGeom>
        </p:spPr>
      </p:pic>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a:spLocks noChangeArrowheads="1"/>
          </p:cNvSpPr>
          <p:nvPr/>
        </p:nvSpPr>
        <p:spPr bwMode="auto">
          <a:xfrm>
            <a:off x="0" y="231775"/>
            <a:ext cx="4237038" cy="841375"/>
          </a:xfrm>
          <a:custGeom>
            <a:avLst/>
            <a:gdLst>
              <a:gd name="T0" fmla="*/ 0 w 4236720"/>
              <a:gd name="T1" fmla="*/ 0 h 929640"/>
              <a:gd name="T2" fmla="*/ 4237356 w 4236720"/>
              <a:gd name="T3" fmla="*/ 0 h 929640"/>
              <a:gd name="T4" fmla="*/ 3642906 w 4236720"/>
              <a:gd name="T5" fmla="*/ 749007 h 929640"/>
              <a:gd name="T6" fmla="*/ 0 w 4236720"/>
              <a:gd name="T7" fmla="*/ 761490 h 929640"/>
              <a:gd name="T8" fmla="*/ 0 w 4236720"/>
              <a:gd name="T9" fmla="*/ 0 h 929640"/>
              <a:gd name="T10" fmla="*/ 0 60000 65536"/>
              <a:gd name="T11" fmla="*/ 0 60000 65536"/>
              <a:gd name="T12" fmla="*/ 0 60000 65536"/>
              <a:gd name="T13" fmla="*/ 0 60000 65536"/>
              <a:gd name="T14" fmla="*/ 0 60000 65536"/>
              <a:gd name="T15" fmla="*/ 0 w 4236720"/>
              <a:gd name="T16" fmla="*/ 0 h 929640"/>
              <a:gd name="T17" fmla="*/ 4236720 w 4236720"/>
              <a:gd name="T18" fmla="*/ 929640 h 929640"/>
            </a:gdLst>
            <a:ahLst/>
            <a:cxnLst>
              <a:cxn ang="T10">
                <a:pos x="T0" y="T1"/>
              </a:cxn>
              <a:cxn ang="T11">
                <a:pos x="T2" y="T3"/>
              </a:cxn>
              <a:cxn ang="T12">
                <a:pos x="T4" y="T5"/>
              </a:cxn>
              <a:cxn ang="T13">
                <a:pos x="T6" y="T7"/>
              </a:cxn>
              <a:cxn ang="T14">
                <a:pos x="T8" y="T9"/>
              </a:cxn>
            </a:cxnLst>
            <a:rect l="T15" t="T16" r="T17" b="T18"/>
            <a:pathLst>
              <a:path w="4236720" h="929640">
                <a:moveTo>
                  <a:pt x="0" y="0"/>
                </a:moveTo>
                <a:lnTo>
                  <a:pt x="4236720" y="0"/>
                </a:lnTo>
                <a:lnTo>
                  <a:pt x="3642360" y="914400"/>
                </a:lnTo>
                <a:lnTo>
                  <a:pt x="0" y="929640"/>
                </a:lnTo>
                <a:lnTo>
                  <a:pt x="0" y="0"/>
                </a:lnTo>
                <a:close/>
              </a:path>
            </a:pathLst>
          </a:custGeom>
          <a:solidFill>
            <a:srgbClr val="0A42DE"/>
          </a:solidFill>
          <a:ln>
            <a:noFill/>
          </a:ln>
          <a:extLst>
            <a:ext uri="{91240B29-F687-4F45-9708-019B960494DF}">
              <a14:hiddenLine xmlns:a14="http://schemas.microsoft.com/office/drawing/2010/main" xmlns="" w="12700">
                <a:solidFill>
                  <a:srgbClr val="42719B"/>
                </a:solidFill>
                <a:bevel/>
              </a14:hiddenLine>
            </a:ext>
          </a:extLst>
        </p:spPr>
        <p:txBody>
          <a:bodyPr anchor="ctr"/>
          <a:lstStyle/>
          <a:p>
            <a:endParaRPr lang="zh-CN" altLang="en-US"/>
          </a:p>
        </p:txBody>
      </p:sp>
      <p:sp>
        <p:nvSpPr>
          <p:cNvPr id="5" name="标题 4"/>
          <p:cNvSpPr>
            <a:spLocks noGrp="1"/>
          </p:cNvSpPr>
          <p:nvPr>
            <p:ph type="title" idx="4294967295"/>
          </p:nvPr>
        </p:nvSpPr>
        <p:spPr>
          <a:xfrm>
            <a:off x="0" y="237713"/>
            <a:ext cx="4237038" cy="835437"/>
          </a:xfrm>
        </p:spPr>
        <p:txBody>
          <a:bodyPr/>
          <a:lstStyle/>
          <a:p>
            <a:r>
              <a:rPr lang="zh-CN" sz="2000" dirty="0" smtClean="0">
                <a:solidFill>
                  <a:schemeClr val="bg1"/>
                </a:solidFill>
              </a:rPr>
              <a:t>第</a:t>
            </a:r>
            <a:r>
              <a:rPr lang="en-US" altLang="zh-CN" sz="2000" dirty="0" smtClean="0">
                <a:solidFill>
                  <a:schemeClr val="bg1"/>
                </a:solidFill>
              </a:rPr>
              <a:t>4</a:t>
            </a:r>
            <a:r>
              <a:rPr lang="zh-CN" sz="2000" dirty="0" smtClean="0">
                <a:solidFill>
                  <a:schemeClr val="bg1"/>
                </a:solidFill>
              </a:rPr>
              <a:t>周文化参访日程解读</a:t>
            </a:r>
          </a:p>
        </p:txBody>
      </p:sp>
      <p:sp>
        <p:nvSpPr>
          <p:cNvPr id="7" name="文本占位符 6"/>
          <p:cNvSpPr>
            <a:spLocks noGrp="1"/>
          </p:cNvSpPr>
          <p:nvPr>
            <p:ph type="body" sz="half" idx="4294967295"/>
          </p:nvPr>
        </p:nvSpPr>
        <p:spPr>
          <a:xfrm>
            <a:off x="295275" y="1195705"/>
            <a:ext cx="7637780" cy="5272405"/>
          </a:xfrm>
        </p:spPr>
        <p:txBody>
          <a:bodyPr/>
          <a:lstStyle/>
          <a:p>
            <a:pPr marL="0" indent="0" algn="just">
              <a:lnSpc>
                <a:spcPct val="120000"/>
              </a:lnSpc>
              <a:buNone/>
            </a:pPr>
            <a:r>
              <a:rPr lang="en-US" altLang="zh-CN" sz="1400" dirty="0">
                <a:latin typeface="黑体" panose="02010609060101010101" pitchFamily="49" charset="-122"/>
                <a:ea typeface="黑体" panose="02010609060101010101" pitchFamily="49" charset="-122"/>
                <a:cs typeface="黑体" panose="02010609060101010101" pitchFamily="49" charset="-122"/>
              </a:rPr>
              <a:t>Day 5 (</a:t>
            </a:r>
            <a:r>
              <a:rPr lang="zh-CN" altLang="en-US" sz="1400" dirty="0">
                <a:latin typeface="黑体" panose="02010609060101010101" pitchFamily="49" charset="-122"/>
                <a:ea typeface="黑体" panose="02010609060101010101" pitchFamily="49" charset="-122"/>
                <a:cs typeface="黑体" panose="02010609060101010101" pitchFamily="49" charset="-122"/>
              </a:rPr>
              <a:t>星期四）：</a:t>
            </a:r>
            <a:r>
              <a:rPr lang="en-US" altLang="zh-CN" sz="1400" dirty="0">
                <a:latin typeface="黑体" panose="02010609060101010101" pitchFamily="49" charset="-122"/>
                <a:ea typeface="黑体" panose="02010609060101010101" pitchFamily="49" charset="-122"/>
                <a:cs typeface="黑体" panose="02010609060101010101" pitchFamily="49" charset="-122"/>
              </a:rPr>
              <a:t>驱车沿三⼗二号公路直上海拔一千</a:t>
            </a:r>
            <a:r>
              <a:rPr lang="zh-CN" altLang="en-US" sz="1400" dirty="0">
                <a:latin typeface="黑体" panose="02010609060101010101" pitchFamily="49" charset="-122"/>
                <a:ea typeface="黑体" panose="02010609060101010101" pitchFamily="49" charset="-122"/>
                <a:cs typeface="黑体" panose="02010609060101010101" pitchFamily="49" charset="-122"/>
              </a:rPr>
              <a:t>一</a:t>
            </a:r>
            <a:r>
              <a:rPr lang="en-US" altLang="zh-CN" sz="1400" dirty="0">
                <a:latin typeface="黑体" panose="02010609060101010101" pitchFamily="49" charset="-122"/>
                <a:ea typeface="黑体" panose="02010609060101010101" pitchFamily="49" charset="-122"/>
                <a:cs typeface="黑体" panose="02010609060101010101" pitchFamily="49" charset="-122"/>
              </a:rPr>
              <a:t>百⽶高的蓝⼭三姐妹峰,三姐妹峰 (The Three Sisters)是蓝⼭最知名、最受欢迎的旅游景点之⼀。分别乘坐⾼空缆车、丛林⽕车及丛林缆车在不同⾓角度感受蓝⼭的雄伟壮阔</a:t>
            </a:r>
            <a:r>
              <a:rPr lang="zh-CN" altLang="en-US" sz="1400" dirty="0">
                <a:latin typeface="黑体" panose="02010609060101010101" pitchFamily="49" charset="-122"/>
                <a:ea typeface="黑体" panose="02010609060101010101" pitchFamily="49" charset="-122"/>
                <a:cs typeface="黑体" panose="02010609060101010101" pitchFamily="49" charset="-122"/>
              </a:rPr>
              <a:t>，</a:t>
            </a:r>
            <a:r>
              <a:rPr lang="en-US" altLang="zh-CN" sz="1400" dirty="0">
                <a:latin typeface="黑体" panose="02010609060101010101" pitchFamily="49" charset="-122"/>
                <a:ea typeface="黑体" panose="02010609060101010101" pitchFamily="49" charset="-122"/>
                <a:cs typeface="黑体" panose="02010609060101010101" pitchFamily="49" charset="-122"/>
              </a:rPr>
              <a:t>也可以徒步探寻Wentworth Fall的壮美</a:t>
            </a:r>
            <a:r>
              <a:rPr lang="zh-CN" altLang="en-US" sz="1400" dirty="0">
                <a:latin typeface="黑体" panose="02010609060101010101" pitchFamily="49" charset="-122"/>
                <a:ea typeface="黑体" panose="02010609060101010101" pitchFamily="49" charset="-122"/>
                <a:cs typeface="黑体" panose="02010609060101010101" pitchFamily="49" charset="-122"/>
              </a:rPr>
              <a:t>。</a:t>
            </a:r>
            <a:r>
              <a:rPr lang="en-US" altLang="zh-CN" sz="1400" dirty="0">
                <a:latin typeface="黑体" panose="02010609060101010101" pitchFamily="49" charset="-122"/>
                <a:ea typeface="黑体" panose="02010609060101010101" pitchFamily="49" charset="-122"/>
                <a:cs typeface="黑体" panose="02010609060101010101" pitchFamily="49" charset="-122"/>
              </a:rPr>
              <a:t>在蓝⼭</a:t>
            </a:r>
            <a:r>
              <a:rPr lang="zh-CN" altLang="en-US" sz="1400" dirty="0">
                <a:latin typeface="黑体" panose="02010609060101010101" pitchFamily="49" charset="-122"/>
                <a:ea typeface="黑体" panose="02010609060101010101" pitchFamily="49" charset="-122"/>
                <a:cs typeface="黑体" panose="02010609060101010101" pitchFamily="49" charset="-122"/>
              </a:rPr>
              <a:t>集体烧烤，享受</a:t>
            </a:r>
            <a:r>
              <a:rPr lang="en-US" altLang="zh-CN" sz="1400" dirty="0">
                <a:latin typeface="黑体" panose="02010609060101010101" pitchFamily="49" charset="-122"/>
                <a:ea typeface="黑体" panose="02010609060101010101" pitchFamily="49" charset="-122"/>
                <a:cs typeface="黑体" panose="02010609060101010101" pitchFamily="49" charset="-122"/>
              </a:rPr>
              <a:t>BBQ</a:t>
            </a:r>
            <a:r>
              <a:rPr lang="zh-CN" altLang="en-US" sz="1400" dirty="0">
                <a:latin typeface="黑体" panose="02010609060101010101" pitchFamily="49" charset="-122"/>
                <a:ea typeface="黑体" panose="02010609060101010101" pitchFamily="49" charset="-122"/>
                <a:cs typeface="黑体" panose="02010609060101010101" pitchFamily="49" charset="-122"/>
              </a:rPr>
              <a:t>的乐趣，学生可以准备个人</a:t>
            </a:r>
            <a:r>
              <a:rPr lang="en-US" altLang="zh-CN" sz="1400" dirty="0">
                <a:latin typeface="黑体" panose="02010609060101010101" pitchFamily="49" charset="-122"/>
                <a:ea typeface="黑体" panose="02010609060101010101" pitchFamily="49" charset="-122"/>
                <a:cs typeface="黑体" panose="02010609060101010101" pitchFamily="49" charset="-122"/>
              </a:rPr>
              <a:t>solo</a:t>
            </a:r>
            <a:r>
              <a:rPr lang="zh-CN" altLang="en-US" sz="1400" dirty="0">
                <a:latin typeface="黑体" panose="02010609060101010101" pitchFamily="49" charset="-122"/>
                <a:ea typeface="黑体" panose="02010609060101010101" pitchFamily="49" charset="-122"/>
                <a:cs typeface="黑体" panose="02010609060101010101" pitchFamily="49" charset="-122"/>
              </a:rPr>
              <a:t>，展现自己的风采</a:t>
            </a:r>
            <a:r>
              <a:rPr lang="en-US" altLang="zh-CN" sz="1400" dirty="0">
                <a:latin typeface="黑体" panose="02010609060101010101" pitchFamily="49" charset="-122"/>
                <a:ea typeface="黑体" panose="02010609060101010101" pitchFamily="49" charset="-122"/>
                <a:cs typeface="黑体" panose="02010609060101010101" pitchFamily="49" charset="-122"/>
              </a:rPr>
              <a:t>。 </a:t>
            </a:r>
          </a:p>
          <a:p>
            <a:pPr marL="0" indent="0" algn="just">
              <a:lnSpc>
                <a:spcPct val="120000"/>
              </a:lnSpc>
              <a:buNone/>
            </a:pPr>
            <a:r>
              <a:rPr lang="en-US" altLang="zh-CN" sz="1400" dirty="0">
                <a:latin typeface="黑体" panose="02010609060101010101" pitchFamily="49" charset="-122"/>
                <a:ea typeface="黑体" panose="02010609060101010101" pitchFamily="49" charset="-122"/>
                <a:cs typeface="黑体" panose="02010609060101010101" pitchFamily="49" charset="-122"/>
              </a:rPr>
              <a:t>Day 6</a:t>
            </a:r>
            <a:r>
              <a:rPr lang="zh-CN" altLang="en-US" sz="1400" dirty="0">
                <a:latin typeface="黑体" panose="02010609060101010101" pitchFamily="49" charset="-122"/>
                <a:ea typeface="黑体" panose="02010609060101010101" pitchFamily="49" charset="-122"/>
                <a:cs typeface="黑体" panose="02010609060101010101" pitchFamily="49" charset="-122"/>
              </a:rPr>
              <a:t>（星期五）：赴悉尼大学进行参观交流，</a:t>
            </a:r>
            <a:r>
              <a:rPr lang="en-US" altLang="zh-CN" sz="1400" dirty="0">
                <a:latin typeface="黑体" panose="02010609060101010101" pitchFamily="49" charset="-122"/>
                <a:ea typeface="黑体" panose="02010609060101010101" pitchFamily="49" charset="-122"/>
                <a:cs typeface="黑体" panose="02010609060101010101" pitchFamily="49" charset="-122"/>
              </a:rPr>
              <a:t>悉尼⼤学是澳大利亚历史最悠久和最负盛名的⼤大学,被称为“澳⼤利亚第</a:t>
            </a:r>
            <a:r>
              <a:rPr lang="zh-CN" altLang="en-US" sz="1400" dirty="0">
                <a:latin typeface="黑体" panose="02010609060101010101" pitchFamily="49" charset="-122"/>
                <a:ea typeface="黑体" panose="02010609060101010101" pitchFamily="49" charset="-122"/>
                <a:cs typeface="黑体" panose="02010609060101010101" pitchFamily="49" charset="-122"/>
              </a:rPr>
              <a:t>一</a:t>
            </a:r>
            <a:r>
              <a:rPr lang="en-US" altLang="zh-CN" sz="1400" dirty="0">
                <a:latin typeface="黑体" panose="02010609060101010101" pitchFamily="49" charset="-122"/>
                <a:ea typeface="黑体" panose="02010609060101010101" pitchFamily="49" charset="-122"/>
                <a:cs typeface="黑体" panose="02010609060101010101" pitchFamily="49" charset="-122"/>
              </a:rPr>
              <a:t>校”在世界范围内亦是最优秀的高等学府之一。 悉尼大学有多个久负盛名的博物馆,其中的Nicholson博物馆内收藏了许多古埃及</a:t>
            </a:r>
            <a:r>
              <a:rPr lang="zh-CN" altLang="en-US" sz="1400" dirty="0">
                <a:latin typeface="黑体" panose="02010609060101010101" pitchFamily="49" charset="-122"/>
                <a:ea typeface="黑体" panose="02010609060101010101" pitchFamily="49" charset="-122"/>
                <a:cs typeface="黑体" panose="02010609060101010101" pitchFamily="49" charset="-122"/>
              </a:rPr>
              <a:t>、</a:t>
            </a:r>
            <a:r>
              <a:rPr lang="en-US" altLang="zh-CN" sz="1400" dirty="0">
                <a:latin typeface="黑体" panose="02010609060101010101" pitchFamily="49" charset="-122"/>
                <a:ea typeface="黑体" panose="02010609060101010101" pitchFamily="49" charset="-122"/>
                <a:cs typeface="黑体" panose="02010609060101010101" pitchFamily="49" charset="-122"/>
              </a:rPr>
              <a:t>古希腊和古罗马的珍贵⽂文物</a:t>
            </a:r>
            <a:r>
              <a:rPr lang="zh-CN" altLang="en-US" sz="1400" dirty="0">
                <a:latin typeface="黑体" panose="02010609060101010101" pitchFamily="49" charset="-122"/>
                <a:ea typeface="黑体" panose="02010609060101010101" pitchFamily="49" charset="-122"/>
                <a:cs typeface="黑体" panose="02010609060101010101" pitchFamily="49" charset="-122"/>
              </a:rPr>
              <a:t>，</a:t>
            </a:r>
            <a:r>
              <a:rPr lang="en-US" altLang="zh-CN" sz="1400" dirty="0">
                <a:latin typeface="黑体" panose="02010609060101010101" pitchFamily="49" charset="-122"/>
                <a:ea typeface="黑体" panose="02010609060101010101" pitchFamily="49" charset="-122"/>
                <a:cs typeface="黑体" panose="02010609060101010101" pitchFamily="49" charset="-122"/>
              </a:rPr>
              <a:t>包括许多世界级珍宝。</a:t>
            </a:r>
            <a:r>
              <a:rPr lang="zh-CN" altLang="en-US" sz="1400" dirty="0">
                <a:latin typeface="黑体" panose="02010609060101010101" pitchFamily="49" charset="-122"/>
                <a:ea typeface="黑体" panose="02010609060101010101" pitchFamily="49" charset="-122"/>
                <a:cs typeface="黑体" panose="02010609060101010101" pitchFamily="49" charset="-122"/>
              </a:rPr>
              <a:t>之后</a:t>
            </a:r>
            <a:r>
              <a:rPr lang="en-US" altLang="zh-CN" sz="1400" dirty="0">
                <a:latin typeface="黑体" panose="02010609060101010101" pitchFamily="49" charset="-122"/>
                <a:ea typeface="黑体" panose="02010609060101010101" pitchFamily="49" charset="-122"/>
                <a:cs typeface="黑体" panose="02010609060101010101" pitchFamily="49" charset="-122"/>
              </a:rPr>
              <a:t>游览屈臣氏湾</a:t>
            </a:r>
            <a:r>
              <a:rPr lang="zh-CN" altLang="en-US" sz="1400" dirty="0">
                <a:latin typeface="黑体" panose="02010609060101010101" pitchFamily="49" charset="-122"/>
                <a:ea typeface="黑体" panose="02010609060101010101" pitchFamily="49" charset="-122"/>
                <a:cs typeface="黑体" panose="02010609060101010101" pitchFamily="49" charset="-122"/>
              </a:rPr>
              <a:t>，</a:t>
            </a:r>
            <a:r>
              <a:rPr lang="en-US" altLang="zh-CN" sz="1400" dirty="0">
                <a:latin typeface="黑体" panose="02010609060101010101" pitchFamily="49" charset="-122"/>
                <a:ea typeface="黑体" panose="02010609060101010101" pitchFamily="49" charset="-122"/>
                <a:cs typeface="黑体" panose="02010609060101010101" pitchFamily="49" charset="-122"/>
              </a:rPr>
              <a:t>屈臣氏湾位于悉尼港的入口</a:t>
            </a:r>
            <a:r>
              <a:rPr lang="zh-CN" altLang="en-US" sz="1400" dirty="0">
                <a:latin typeface="黑体" panose="02010609060101010101" pitchFamily="49" charset="-122"/>
                <a:ea typeface="黑体" panose="02010609060101010101" pitchFamily="49" charset="-122"/>
                <a:cs typeface="黑体" panose="02010609060101010101" pitchFamily="49" charset="-122"/>
              </a:rPr>
              <a:t>，</a:t>
            </a:r>
            <a:r>
              <a:rPr lang="en-US" altLang="zh-CN" sz="1400" dirty="0">
                <a:latin typeface="黑体" panose="02010609060101010101" pitchFamily="49" charset="-122"/>
                <a:ea typeface="黑体" panose="02010609060101010101" pitchFamily="49" charset="-122"/>
                <a:cs typeface="黑体" panose="02010609060101010101" pitchFamily="49" charset="-122"/>
              </a:rPr>
              <a:t>以陡峭的悬崖与滔天巨浪而闻名。海面上停满了私人帆船和游艇</a:t>
            </a:r>
            <a:r>
              <a:rPr lang="zh-CN" altLang="en-US" sz="1400" dirty="0">
                <a:latin typeface="黑体" panose="02010609060101010101" pitchFamily="49" charset="-122"/>
                <a:ea typeface="黑体" panose="02010609060101010101" pitchFamily="49" charset="-122"/>
                <a:cs typeface="黑体" panose="02010609060101010101" pitchFamily="49" charset="-122"/>
              </a:rPr>
              <a:t>，</a:t>
            </a:r>
            <a:r>
              <a:rPr lang="en-US" altLang="zh-CN" sz="1400" dirty="0">
                <a:latin typeface="黑体" panose="02010609060101010101" pitchFamily="49" charset="-122"/>
                <a:ea typeface="黑体" panose="02010609060101010101" pitchFamily="49" charset="-122"/>
                <a:cs typeface="黑体" panose="02010609060101010101" pitchFamily="49" charset="-122"/>
              </a:rPr>
              <a:t>长期以来屈臣氏湾已成为悉尼当地人</a:t>
            </a:r>
            <a:r>
              <a:rPr lang="zh-CN" altLang="en-US" sz="1400" dirty="0">
                <a:latin typeface="黑体" panose="02010609060101010101" pitchFamily="49" charset="-122"/>
                <a:ea typeface="黑体" panose="02010609060101010101" pitchFamily="49" charset="-122"/>
                <a:cs typeface="黑体" panose="02010609060101010101" pitchFamily="49" charset="-122"/>
              </a:rPr>
              <a:t>和旅行者</a:t>
            </a:r>
            <a:r>
              <a:rPr lang="en-US" altLang="zh-CN" sz="1400" dirty="0">
                <a:latin typeface="黑体" panose="02010609060101010101" pitchFamily="49" charset="-122"/>
                <a:ea typeface="黑体" panose="02010609060101010101" pitchFamily="49" charset="-122"/>
                <a:cs typeface="黑体" panose="02010609060101010101" pitchFamily="49" charset="-122"/>
              </a:rPr>
              <a:t>休闲旅游的</a:t>
            </a:r>
            <a:r>
              <a:rPr lang="zh-CN" altLang="en-US" sz="1400" dirty="0">
                <a:latin typeface="黑体" panose="02010609060101010101" pitchFamily="49" charset="-122"/>
                <a:ea typeface="黑体" panose="02010609060101010101" pitchFamily="49" charset="-122"/>
                <a:cs typeface="黑体" panose="02010609060101010101" pitchFamily="49" charset="-122"/>
              </a:rPr>
              <a:t>理想</a:t>
            </a:r>
            <a:r>
              <a:rPr lang="en-US" altLang="zh-CN" sz="1400" dirty="0">
                <a:latin typeface="黑体" panose="02010609060101010101" pitchFamily="49" charset="-122"/>
                <a:ea typeface="黑体" panose="02010609060101010101" pitchFamily="49" charset="-122"/>
                <a:cs typeface="黑体" panose="02010609060101010101" pitchFamily="49" charset="-122"/>
              </a:rPr>
              <a:t>场所。随后来到邦迪海滩</a:t>
            </a:r>
            <a:r>
              <a:rPr lang="zh-CN" altLang="en-US" sz="1400" dirty="0">
                <a:latin typeface="黑体" panose="02010609060101010101" pitchFamily="49" charset="-122"/>
                <a:ea typeface="黑体" panose="02010609060101010101" pitchFamily="49" charset="-122"/>
                <a:cs typeface="黑体" panose="02010609060101010101" pitchFamily="49" charset="-122"/>
              </a:rPr>
              <a:t>，</a:t>
            </a:r>
            <a:r>
              <a:rPr lang="en-US" altLang="zh-CN" sz="1400" dirty="0">
                <a:latin typeface="黑体" panose="02010609060101010101" pitchFamily="49" charset="-122"/>
                <a:ea typeface="黑体" panose="02010609060101010101" pitchFamily="49" charset="-122"/>
                <a:cs typeface="黑体" panose="02010609060101010101" pitchFamily="49" charset="-122"/>
              </a:rPr>
              <a:t>是悉尼最著名的海滩之一，如果想要了解悉尼本地人是如何享受生活，最好的方法就是到邦迪海滩去感受一番。下午自由活动购物，傍晚集合前往悉尼国际机场</a:t>
            </a:r>
            <a:r>
              <a:rPr lang="zh-CN" altLang="en-US" sz="1400" dirty="0">
                <a:latin typeface="黑体" panose="02010609060101010101" pitchFamily="49" charset="-122"/>
                <a:ea typeface="黑体" panose="02010609060101010101" pitchFamily="49" charset="-122"/>
                <a:cs typeface="黑体" panose="02010609060101010101" pitchFamily="49" charset="-122"/>
              </a:rPr>
              <a:t>，</a:t>
            </a:r>
            <a:r>
              <a:rPr lang="en-US" altLang="zh-CN" sz="1400" dirty="0">
                <a:latin typeface="黑体" panose="02010609060101010101" pitchFamily="49" charset="-122"/>
                <a:ea typeface="黑体" panose="02010609060101010101" pitchFamily="49" charset="-122"/>
                <a:cs typeface="黑体" panose="02010609060101010101" pitchFamily="49" charset="-122"/>
              </a:rPr>
              <a:t>晚上乘坐航班返回中国。</a:t>
            </a:r>
          </a:p>
          <a:p>
            <a:pPr marL="0" indent="0" algn="just">
              <a:lnSpc>
                <a:spcPct val="120000"/>
              </a:lnSpc>
              <a:buNone/>
            </a:pPr>
            <a:r>
              <a:rPr lang="en-US" altLang="zh-CN" sz="1400" dirty="0">
                <a:latin typeface="黑体" panose="02010609060101010101" pitchFamily="49" charset="-122"/>
                <a:ea typeface="黑体" panose="02010609060101010101" pitchFamily="49" charset="-122"/>
                <a:cs typeface="黑体" panose="02010609060101010101" pitchFamily="49" charset="-122"/>
              </a:rPr>
              <a:t>Day 7</a:t>
            </a:r>
            <a:r>
              <a:rPr lang="zh-CN" altLang="en-US" sz="1400" dirty="0">
                <a:latin typeface="黑体" panose="02010609060101010101" pitchFamily="49" charset="-122"/>
                <a:ea typeface="黑体" panose="02010609060101010101" pitchFamily="49" charset="-122"/>
                <a:cs typeface="黑体" panose="02010609060101010101" pitchFamily="49" charset="-122"/>
              </a:rPr>
              <a:t>（星期六）：</a:t>
            </a:r>
            <a:r>
              <a:rPr lang="en-US" altLang="zh-CN" sz="1400" dirty="0">
                <a:latin typeface="黑体" panose="02010609060101010101" pitchFamily="49" charset="-122"/>
                <a:ea typeface="黑体" panose="02010609060101010101" pitchFamily="49" charset="-122"/>
                <a:cs typeface="黑体" panose="02010609060101010101" pitchFamily="49" charset="-122"/>
              </a:rPr>
              <a:t> </a:t>
            </a:r>
            <a:r>
              <a:rPr lang="en-US" altLang="zh-CN" sz="1400" dirty="0">
                <a:latin typeface="黑体" panose="02010609060101010101" pitchFamily="49" charset="-122"/>
                <a:ea typeface="黑体" panose="02010609060101010101" pitchFamily="49" charset="-122"/>
                <a:cs typeface="黑体" panose="02010609060101010101" pitchFamily="49" charset="-122"/>
                <a:sym typeface="+mn-ea"/>
              </a:rPr>
              <a:t>抵达中国，结束愉快的澳洲访学之旅。（*以上日程可能根据需要或实时资源情况微</a:t>
            </a:r>
            <a:r>
              <a:rPr lang="zh-CN" altLang="en-US" sz="1400" dirty="0">
                <a:latin typeface="黑体" panose="02010609060101010101" pitchFamily="49" charset="-122"/>
                <a:ea typeface="黑体" panose="02010609060101010101" pitchFamily="49" charset="-122"/>
                <a:cs typeface="黑体" panose="02010609060101010101" pitchFamily="49" charset="-122"/>
                <a:sym typeface="+mn-ea"/>
              </a:rPr>
              <a:t>调）</a:t>
            </a:r>
          </a:p>
          <a:p>
            <a:pPr marL="0" indent="0" algn="just">
              <a:lnSpc>
                <a:spcPct val="120000"/>
              </a:lnSpc>
              <a:buNone/>
            </a:pPr>
            <a:endParaRPr lang="en-US" altLang="zh-CN" sz="1400" dirty="0">
              <a:latin typeface="黑体" panose="02010609060101010101" pitchFamily="49" charset="-122"/>
              <a:ea typeface="黑体" panose="02010609060101010101" pitchFamily="49" charset="-122"/>
              <a:cs typeface="黑体" panose="02010609060101010101" pitchFamily="49" charset="-122"/>
            </a:endParaRPr>
          </a:p>
          <a:p>
            <a:pPr marL="0" indent="0" algn="just">
              <a:lnSpc>
                <a:spcPct val="120000"/>
              </a:lnSpc>
              <a:buNone/>
            </a:pPr>
            <a:endParaRPr lang="en-US" altLang="zh-CN" sz="1400" dirty="0">
              <a:latin typeface="黑体" panose="02010609060101010101" pitchFamily="49" charset="-122"/>
              <a:ea typeface="黑体" panose="02010609060101010101" pitchFamily="49" charset="-122"/>
              <a:cs typeface="黑体" panose="02010609060101010101" pitchFamily="49" charset="-122"/>
            </a:endParaRPr>
          </a:p>
        </p:txBody>
      </p:sp>
      <p:pic>
        <p:nvPicPr>
          <p:cNvPr id="3" name="图片 2" descr="悉尼大学"/>
          <p:cNvPicPr>
            <a:picLocks noChangeAspect="1"/>
          </p:cNvPicPr>
          <p:nvPr/>
        </p:nvPicPr>
        <p:blipFill>
          <a:blip r:embed="rId4" cstate="print"/>
          <a:srcRect r="17341"/>
          <a:stretch>
            <a:fillRect/>
          </a:stretch>
        </p:blipFill>
        <p:spPr>
          <a:xfrm>
            <a:off x="8180070" y="4530090"/>
            <a:ext cx="3842385" cy="1937385"/>
          </a:xfrm>
          <a:prstGeom prst="rect">
            <a:avLst/>
          </a:prstGeom>
        </p:spPr>
      </p:pic>
      <p:sp>
        <p:nvSpPr>
          <p:cNvPr id="4" name="矩形 3"/>
          <p:cNvSpPr/>
          <p:nvPr/>
        </p:nvSpPr>
        <p:spPr>
          <a:xfrm>
            <a:off x="8180070" y="1195070"/>
            <a:ext cx="1377315" cy="1750695"/>
          </a:xfrm>
          <a:prstGeom prst="rect">
            <a:avLst/>
          </a:prstGeom>
          <a:solidFill>
            <a:srgbClr val="FFC000"/>
          </a:solidFill>
          <a:ln w="9525" cap="flat" cmpd="sng" algn="ctr">
            <a:solidFill>
              <a:srgbClr val="FFC000"/>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pic>
        <p:nvPicPr>
          <p:cNvPr id="10" name="图片 9"/>
          <p:cNvPicPr>
            <a:picLocks noChangeAspect="1"/>
          </p:cNvPicPr>
          <p:nvPr/>
        </p:nvPicPr>
        <p:blipFill>
          <a:blip r:embed="rId5" cstate="print"/>
          <a:stretch>
            <a:fillRect/>
          </a:stretch>
        </p:blipFill>
        <p:spPr>
          <a:xfrm>
            <a:off x="9730105" y="1195705"/>
            <a:ext cx="2292350" cy="1750060"/>
          </a:xfrm>
          <a:prstGeom prst="rect">
            <a:avLst/>
          </a:prstGeom>
        </p:spPr>
      </p:pic>
      <p:pic>
        <p:nvPicPr>
          <p:cNvPr id="11" name="图片 10"/>
          <p:cNvPicPr>
            <a:picLocks noChangeAspect="1"/>
          </p:cNvPicPr>
          <p:nvPr/>
        </p:nvPicPr>
        <p:blipFill>
          <a:blip r:embed="rId6" cstate="print"/>
          <a:stretch>
            <a:fillRect/>
          </a:stretch>
        </p:blipFill>
        <p:spPr>
          <a:xfrm>
            <a:off x="8180070" y="3115310"/>
            <a:ext cx="2363470" cy="1221740"/>
          </a:xfrm>
          <a:prstGeom prst="rect">
            <a:avLst/>
          </a:prstGeom>
        </p:spPr>
      </p:pic>
      <p:pic>
        <p:nvPicPr>
          <p:cNvPr id="13" name="图片 12"/>
          <p:cNvPicPr>
            <a:picLocks noChangeAspect="1"/>
          </p:cNvPicPr>
          <p:nvPr/>
        </p:nvPicPr>
        <p:blipFill>
          <a:blip r:embed="rId7" cstate="print"/>
          <a:stretch>
            <a:fillRect/>
          </a:stretch>
        </p:blipFill>
        <p:spPr>
          <a:xfrm>
            <a:off x="10699750" y="3115310"/>
            <a:ext cx="1322705" cy="1222375"/>
          </a:xfrm>
          <a:prstGeom prst="rect">
            <a:avLst/>
          </a:prstGeom>
        </p:spPr>
      </p:pic>
      <p:sp>
        <p:nvSpPr>
          <p:cNvPr id="14" name="文本框 13"/>
          <p:cNvSpPr txBox="1"/>
          <p:nvPr/>
        </p:nvSpPr>
        <p:spPr>
          <a:xfrm>
            <a:off x="8180070" y="1447800"/>
            <a:ext cx="1376680" cy="1014730"/>
          </a:xfrm>
          <a:prstGeom prst="rect">
            <a:avLst/>
          </a:prstGeom>
          <a:noFill/>
        </p:spPr>
        <p:txBody>
          <a:bodyPr wrap="square" rtlCol="0">
            <a:spAutoFit/>
          </a:bodyPr>
          <a:lstStyle/>
          <a:p>
            <a:pPr marL="285750" indent="-285750">
              <a:buFont typeface="Arial" panose="020B0604020202020204" pitchFamily="34" charset="0"/>
              <a:buChar char="•"/>
            </a:pPr>
            <a:r>
              <a:rPr lang="zh-CN" altLang="en-US" sz="1200"/>
              <a:t>悉尼鱼市场</a:t>
            </a:r>
          </a:p>
          <a:p>
            <a:pPr marL="285750" indent="-285750">
              <a:buFont typeface="Arial" panose="020B0604020202020204" pitchFamily="34" charset="0"/>
              <a:buChar char="•"/>
            </a:pPr>
            <a:r>
              <a:rPr lang="zh-CN" altLang="en-US" sz="1200"/>
              <a:t>蓝山观光缆车</a:t>
            </a:r>
          </a:p>
          <a:p>
            <a:pPr marL="285750" indent="-285750">
              <a:buFont typeface="Arial" panose="020B0604020202020204" pitchFamily="34" charset="0"/>
              <a:buChar char="•"/>
            </a:pPr>
            <a:r>
              <a:rPr lang="zh-CN" altLang="en-US" sz="1200"/>
              <a:t>邦迪海滩</a:t>
            </a:r>
          </a:p>
          <a:p>
            <a:pPr marL="285750" indent="-285750">
              <a:buFont typeface="Arial" panose="020B0604020202020204" pitchFamily="34" charset="0"/>
              <a:buChar char="•"/>
            </a:pPr>
            <a:r>
              <a:rPr lang="zh-CN" altLang="en-US" sz="1200"/>
              <a:t>悉尼大学</a:t>
            </a:r>
          </a:p>
        </p:txBody>
      </p:sp>
      <p:pic>
        <p:nvPicPr>
          <p:cNvPr id="8" name="图片 7" descr="DCN02"/>
          <p:cNvPicPr>
            <a:picLocks noChangeAspect="1"/>
          </p:cNvPicPr>
          <p:nvPr/>
        </p:nvPicPr>
        <p:blipFill>
          <a:blip r:embed="rId8" cstate="print"/>
          <a:stretch>
            <a:fillRect/>
          </a:stretch>
        </p:blipFill>
        <p:spPr>
          <a:xfrm>
            <a:off x="11006455" y="52705"/>
            <a:ext cx="1117600" cy="842645"/>
          </a:xfrm>
          <a:prstGeom prst="rect">
            <a:avLst/>
          </a:prstGeom>
        </p:spPr>
      </p:pic>
      <p:pic>
        <p:nvPicPr>
          <p:cNvPr id="9" name="图片 8" descr="西澳大学logo"/>
          <p:cNvPicPr>
            <a:picLocks noChangeAspect="1"/>
          </p:cNvPicPr>
          <p:nvPr/>
        </p:nvPicPr>
        <p:blipFill>
          <a:blip r:embed="rId9" cstate="print"/>
          <a:stretch>
            <a:fillRect/>
          </a:stretch>
        </p:blipFill>
        <p:spPr>
          <a:xfrm>
            <a:off x="8397875" y="99695"/>
            <a:ext cx="2422525" cy="796290"/>
          </a:xfrm>
          <a:prstGeom prst="rect">
            <a:avLst/>
          </a:prstGeom>
        </p:spPr>
      </p:pic>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0" y="231775"/>
            <a:ext cx="4237038" cy="841375"/>
          </a:xfrm>
          <a:custGeom>
            <a:avLst/>
            <a:gdLst>
              <a:gd name="T0" fmla="*/ 0 w 4236720"/>
              <a:gd name="T1" fmla="*/ 0 h 929640"/>
              <a:gd name="T2" fmla="*/ 4237356 w 4236720"/>
              <a:gd name="T3" fmla="*/ 0 h 929640"/>
              <a:gd name="T4" fmla="*/ 3642906 w 4236720"/>
              <a:gd name="T5" fmla="*/ 749007 h 929640"/>
              <a:gd name="T6" fmla="*/ 0 w 4236720"/>
              <a:gd name="T7" fmla="*/ 761490 h 929640"/>
              <a:gd name="T8" fmla="*/ 0 w 4236720"/>
              <a:gd name="T9" fmla="*/ 0 h 929640"/>
              <a:gd name="T10" fmla="*/ 0 60000 65536"/>
              <a:gd name="T11" fmla="*/ 0 60000 65536"/>
              <a:gd name="T12" fmla="*/ 0 60000 65536"/>
              <a:gd name="T13" fmla="*/ 0 60000 65536"/>
              <a:gd name="T14" fmla="*/ 0 60000 65536"/>
              <a:gd name="T15" fmla="*/ 0 w 4236720"/>
              <a:gd name="T16" fmla="*/ 0 h 929640"/>
              <a:gd name="T17" fmla="*/ 4236720 w 4236720"/>
              <a:gd name="T18" fmla="*/ 929640 h 929640"/>
            </a:gdLst>
            <a:ahLst/>
            <a:cxnLst>
              <a:cxn ang="T10">
                <a:pos x="T0" y="T1"/>
              </a:cxn>
              <a:cxn ang="T11">
                <a:pos x="T2" y="T3"/>
              </a:cxn>
              <a:cxn ang="T12">
                <a:pos x="T4" y="T5"/>
              </a:cxn>
              <a:cxn ang="T13">
                <a:pos x="T6" y="T7"/>
              </a:cxn>
              <a:cxn ang="T14">
                <a:pos x="T8" y="T9"/>
              </a:cxn>
            </a:cxnLst>
            <a:rect l="T15" t="T16" r="T17" b="T18"/>
            <a:pathLst>
              <a:path w="4236720" h="929640">
                <a:moveTo>
                  <a:pt x="0" y="0"/>
                </a:moveTo>
                <a:lnTo>
                  <a:pt x="4236720" y="0"/>
                </a:lnTo>
                <a:lnTo>
                  <a:pt x="3642360" y="914400"/>
                </a:lnTo>
                <a:lnTo>
                  <a:pt x="0" y="929640"/>
                </a:lnTo>
                <a:lnTo>
                  <a:pt x="0" y="0"/>
                </a:lnTo>
                <a:close/>
              </a:path>
            </a:pathLst>
          </a:custGeom>
          <a:solidFill>
            <a:srgbClr val="0A42DE"/>
          </a:solidFill>
          <a:ln>
            <a:noFill/>
          </a:ln>
          <a:extLst>
            <a:ext uri="{91240B29-F687-4F45-9708-019B960494DF}">
              <a14:hiddenLine xmlns:a14="http://schemas.microsoft.com/office/drawing/2010/main" xmlns="" w="12700">
                <a:solidFill>
                  <a:srgbClr val="42719B"/>
                </a:solidFill>
                <a:bevel/>
              </a14:hiddenLine>
            </a:ext>
          </a:extLst>
        </p:spPr>
        <p:txBody>
          <a:bodyPr anchor="ctr"/>
          <a:lstStyle/>
          <a:p>
            <a:endParaRPr lang="zh-CN" altLang="en-US"/>
          </a:p>
        </p:txBody>
      </p:sp>
      <p:sp>
        <p:nvSpPr>
          <p:cNvPr id="3" name="标题 4"/>
          <p:cNvSpPr>
            <a:spLocks noGrp="1"/>
          </p:cNvSpPr>
          <p:nvPr/>
        </p:nvSpPr>
        <p:spPr>
          <a:xfrm>
            <a:off x="0" y="237713"/>
            <a:ext cx="4237038" cy="835437"/>
          </a:xfrm>
          <a:prstGeom prst="rect">
            <a:avLst/>
          </a:prstGeom>
          <a:noFill/>
          <a:ln>
            <a:noFill/>
          </a:ln>
        </p:spPr>
        <p:txBody>
          <a:bodyPr vert="horz" wrap="square" lIns="91440" tIns="45720" rIns="91440" bIns="45720" numCol="1" anchor="ctr" anchorCtr="0" compatLnSpc="1"/>
          <a:lstStyle>
            <a:lvl1pPr marL="914400" indent="-914400" algn="l" rtl="0" eaLnBrk="0" fontAlgn="base" hangingPunct="0">
              <a:lnSpc>
                <a:spcPct val="90000"/>
              </a:lnSpc>
              <a:spcBef>
                <a:spcPct val="0"/>
              </a:spcBef>
              <a:spcAft>
                <a:spcPct val="0"/>
              </a:spcAft>
              <a:defRPr sz="3600" kern="1200">
                <a:solidFill>
                  <a:schemeClr val="tx1"/>
                </a:solidFill>
                <a:latin typeface="+mj-lt"/>
                <a:ea typeface="+mj-ea"/>
                <a:cs typeface="+mj-cs"/>
                <a:sym typeface="Calibri Light" panose="020F0302020204030204" charset="0"/>
              </a:defRPr>
            </a:lvl1pPr>
            <a:lvl2pPr marL="914400" indent="-914400" algn="l" rtl="0" eaLnBrk="0" fontAlgn="base" hangingPunct="0">
              <a:lnSpc>
                <a:spcPct val="90000"/>
              </a:lnSpc>
              <a:spcBef>
                <a:spcPct val="0"/>
              </a:spcBef>
              <a:spcAft>
                <a:spcPct val="0"/>
              </a:spcAft>
              <a:defRPr sz="3600">
                <a:solidFill>
                  <a:schemeClr val="tx1"/>
                </a:solidFill>
                <a:latin typeface="Arial" panose="020B0604020202020204" pitchFamily="34" charset="0"/>
                <a:ea typeface="黑体" panose="02010609060101010101" pitchFamily="49" charset="-122"/>
                <a:sym typeface="Calibri Light" panose="020F0302020204030204" charset="0"/>
              </a:defRPr>
            </a:lvl2pPr>
            <a:lvl3pPr marL="914400" indent="-914400" algn="l" rtl="0" eaLnBrk="0" fontAlgn="base" hangingPunct="0">
              <a:lnSpc>
                <a:spcPct val="90000"/>
              </a:lnSpc>
              <a:spcBef>
                <a:spcPct val="0"/>
              </a:spcBef>
              <a:spcAft>
                <a:spcPct val="0"/>
              </a:spcAft>
              <a:defRPr sz="3600">
                <a:solidFill>
                  <a:schemeClr val="tx1"/>
                </a:solidFill>
                <a:latin typeface="Arial" panose="020B0604020202020204" pitchFamily="34" charset="0"/>
                <a:ea typeface="黑体" panose="02010609060101010101" pitchFamily="49" charset="-122"/>
                <a:sym typeface="Calibri Light" panose="020F0302020204030204" charset="0"/>
              </a:defRPr>
            </a:lvl3pPr>
            <a:lvl4pPr marL="914400" indent="-914400" algn="l" rtl="0" eaLnBrk="0" fontAlgn="base" hangingPunct="0">
              <a:lnSpc>
                <a:spcPct val="90000"/>
              </a:lnSpc>
              <a:spcBef>
                <a:spcPct val="0"/>
              </a:spcBef>
              <a:spcAft>
                <a:spcPct val="0"/>
              </a:spcAft>
              <a:defRPr sz="3600">
                <a:solidFill>
                  <a:schemeClr val="tx1"/>
                </a:solidFill>
                <a:latin typeface="Arial" panose="020B0604020202020204" pitchFamily="34" charset="0"/>
                <a:ea typeface="黑体" panose="02010609060101010101" pitchFamily="49" charset="-122"/>
                <a:sym typeface="Calibri Light" panose="020F0302020204030204" charset="0"/>
              </a:defRPr>
            </a:lvl4pPr>
            <a:lvl5pPr marL="914400" indent="-914400" algn="l" rtl="0" eaLnBrk="0" fontAlgn="base" hangingPunct="0">
              <a:lnSpc>
                <a:spcPct val="90000"/>
              </a:lnSpc>
              <a:spcBef>
                <a:spcPct val="0"/>
              </a:spcBef>
              <a:spcAft>
                <a:spcPct val="0"/>
              </a:spcAft>
              <a:defRPr sz="3600">
                <a:solidFill>
                  <a:schemeClr val="tx1"/>
                </a:solidFill>
                <a:latin typeface="Arial" panose="020B0604020202020204" pitchFamily="34" charset="0"/>
                <a:ea typeface="黑体" panose="02010609060101010101" pitchFamily="49" charset="-122"/>
                <a:sym typeface="Calibri Light" panose="020F030202020403020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charset="0"/>
                <a:ea typeface="宋体" panose="02010600030101010101" pitchFamily="2" charset="-122"/>
                <a:sym typeface="Calibri Light" panose="020F030202020403020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charset="0"/>
                <a:ea typeface="宋体" panose="02010600030101010101" pitchFamily="2" charset="-122"/>
                <a:sym typeface="Calibri Light" panose="020F030202020403020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charset="0"/>
                <a:ea typeface="宋体" panose="02010600030101010101" pitchFamily="2" charset="-122"/>
                <a:sym typeface="Calibri Light" panose="020F030202020403020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charset="0"/>
                <a:ea typeface="宋体" panose="02010600030101010101" pitchFamily="2" charset="-122"/>
                <a:sym typeface="Calibri Light" panose="020F0302020204030204" charset="0"/>
              </a:defRPr>
            </a:lvl9pPr>
          </a:lstStyle>
          <a:p>
            <a:r>
              <a:rPr lang="zh-CN" sz="2400" dirty="0" smtClean="0">
                <a:solidFill>
                  <a:schemeClr val="bg1"/>
                </a:solidFill>
                <a:latin typeface="黑体" panose="02010609060101010101" pitchFamily="49" charset="-122"/>
                <a:ea typeface="黑体" panose="02010609060101010101" pitchFamily="49" charset="-122"/>
              </a:rPr>
              <a:t>历届访学风采</a:t>
            </a:r>
          </a:p>
        </p:txBody>
      </p:sp>
      <p:pic>
        <p:nvPicPr>
          <p:cNvPr id="4" name="图片 3" descr="1118404411"/>
          <p:cNvPicPr>
            <a:picLocks noChangeAspect="1"/>
          </p:cNvPicPr>
          <p:nvPr/>
        </p:nvPicPr>
        <p:blipFill>
          <a:blip r:embed="rId3" cstate="print"/>
          <a:stretch>
            <a:fillRect/>
          </a:stretch>
        </p:blipFill>
        <p:spPr>
          <a:xfrm>
            <a:off x="3134360" y="1236345"/>
            <a:ext cx="2863215" cy="1907540"/>
          </a:xfrm>
          <a:prstGeom prst="rect">
            <a:avLst/>
          </a:prstGeom>
        </p:spPr>
      </p:pic>
      <p:pic>
        <p:nvPicPr>
          <p:cNvPr id="15" name="图片 14" descr="1123328240"/>
          <p:cNvPicPr>
            <a:picLocks noChangeAspect="1"/>
          </p:cNvPicPr>
          <p:nvPr/>
        </p:nvPicPr>
        <p:blipFill>
          <a:blip r:embed="rId4" cstate="print"/>
          <a:srcRect l="6702" r="10988"/>
          <a:stretch>
            <a:fillRect/>
          </a:stretch>
        </p:blipFill>
        <p:spPr>
          <a:xfrm>
            <a:off x="201930" y="3566795"/>
            <a:ext cx="2152015" cy="1474470"/>
          </a:xfrm>
          <a:prstGeom prst="rect">
            <a:avLst/>
          </a:prstGeom>
        </p:spPr>
      </p:pic>
      <p:pic>
        <p:nvPicPr>
          <p:cNvPr id="17" name="图片 16" descr="1630067915"/>
          <p:cNvPicPr>
            <a:picLocks noChangeAspect="1"/>
          </p:cNvPicPr>
          <p:nvPr/>
        </p:nvPicPr>
        <p:blipFill>
          <a:blip r:embed="rId5" cstate="print"/>
          <a:stretch>
            <a:fillRect/>
          </a:stretch>
        </p:blipFill>
        <p:spPr>
          <a:xfrm>
            <a:off x="2576830" y="3566795"/>
            <a:ext cx="2456815" cy="1474470"/>
          </a:xfrm>
          <a:prstGeom prst="rect">
            <a:avLst/>
          </a:prstGeom>
        </p:spPr>
      </p:pic>
      <p:pic>
        <p:nvPicPr>
          <p:cNvPr id="18" name="图片 17" descr="1630067930"/>
          <p:cNvPicPr>
            <a:picLocks noChangeAspect="1"/>
          </p:cNvPicPr>
          <p:nvPr/>
        </p:nvPicPr>
        <p:blipFill>
          <a:blip r:embed="rId6" cstate="print"/>
          <a:stretch>
            <a:fillRect/>
          </a:stretch>
        </p:blipFill>
        <p:spPr>
          <a:xfrm>
            <a:off x="201930" y="5273675"/>
            <a:ext cx="2152015" cy="1290955"/>
          </a:xfrm>
          <a:prstGeom prst="rect">
            <a:avLst/>
          </a:prstGeom>
        </p:spPr>
      </p:pic>
      <p:pic>
        <p:nvPicPr>
          <p:cNvPr id="21" name="图片 20" descr="西澳2017暑"/>
          <p:cNvPicPr>
            <a:picLocks noChangeAspect="1"/>
          </p:cNvPicPr>
          <p:nvPr/>
        </p:nvPicPr>
        <p:blipFill>
          <a:blip r:embed="rId7" cstate="print"/>
          <a:srcRect l="4614" r="6561"/>
          <a:stretch>
            <a:fillRect/>
          </a:stretch>
        </p:blipFill>
        <p:spPr>
          <a:xfrm>
            <a:off x="6254115" y="1236345"/>
            <a:ext cx="2540000" cy="1908175"/>
          </a:xfrm>
          <a:prstGeom prst="rect">
            <a:avLst/>
          </a:prstGeom>
        </p:spPr>
      </p:pic>
      <p:pic>
        <p:nvPicPr>
          <p:cNvPr id="22" name="图片 21" descr="1118397740_副本"/>
          <p:cNvPicPr>
            <a:picLocks noChangeAspect="1"/>
          </p:cNvPicPr>
          <p:nvPr/>
        </p:nvPicPr>
        <p:blipFill>
          <a:blip r:embed="rId8" cstate="print"/>
          <a:stretch>
            <a:fillRect/>
          </a:stretch>
        </p:blipFill>
        <p:spPr>
          <a:xfrm>
            <a:off x="2576830" y="5273675"/>
            <a:ext cx="2456815" cy="1290955"/>
          </a:xfrm>
          <a:prstGeom prst="rect">
            <a:avLst/>
          </a:prstGeom>
        </p:spPr>
      </p:pic>
      <p:pic>
        <p:nvPicPr>
          <p:cNvPr id="23" name="图片 22" descr="西澳大学2016暑期访学项目学生合影"/>
          <p:cNvPicPr>
            <a:picLocks noChangeAspect="1"/>
          </p:cNvPicPr>
          <p:nvPr/>
        </p:nvPicPr>
        <p:blipFill>
          <a:blip r:embed="rId9" cstate="print"/>
          <a:srcRect l="2096" r="3896"/>
          <a:stretch>
            <a:fillRect/>
          </a:stretch>
        </p:blipFill>
        <p:spPr>
          <a:xfrm>
            <a:off x="201930" y="1236345"/>
            <a:ext cx="2690495" cy="1907540"/>
          </a:xfrm>
          <a:prstGeom prst="rect">
            <a:avLst/>
          </a:prstGeom>
        </p:spPr>
      </p:pic>
      <p:pic>
        <p:nvPicPr>
          <p:cNvPr id="25" name="图片 24" descr="1072587774"/>
          <p:cNvPicPr>
            <a:picLocks noChangeAspect="1"/>
          </p:cNvPicPr>
          <p:nvPr/>
        </p:nvPicPr>
        <p:blipFill>
          <a:blip r:embed="rId10" cstate="print"/>
          <a:stretch>
            <a:fillRect/>
          </a:stretch>
        </p:blipFill>
        <p:spPr>
          <a:xfrm>
            <a:off x="9590405" y="3566795"/>
            <a:ext cx="2247900" cy="2998470"/>
          </a:xfrm>
          <a:prstGeom prst="rect">
            <a:avLst/>
          </a:prstGeom>
        </p:spPr>
      </p:pic>
      <p:sp>
        <p:nvSpPr>
          <p:cNvPr id="26" name="矩形 25"/>
          <p:cNvSpPr/>
          <p:nvPr/>
        </p:nvSpPr>
        <p:spPr>
          <a:xfrm>
            <a:off x="5271135" y="5281930"/>
            <a:ext cx="4064000" cy="1245235"/>
          </a:xfrm>
          <a:prstGeom prst="rect">
            <a:avLst/>
          </a:prstGeom>
          <a:solidFill>
            <a:srgbClr val="0000FF"/>
          </a:solidFill>
          <a:ln w="9525" cap="flat" cmpd="sng" algn="ctr">
            <a:solidFill>
              <a:srgbClr val="0000FF"/>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7" name="矩形 26"/>
          <p:cNvSpPr/>
          <p:nvPr/>
        </p:nvSpPr>
        <p:spPr>
          <a:xfrm>
            <a:off x="203200" y="3225800"/>
            <a:ext cx="11612880" cy="241300"/>
          </a:xfrm>
          <a:prstGeom prst="rect">
            <a:avLst/>
          </a:prstGeom>
          <a:solidFill>
            <a:srgbClr val="0000FF"/>
          </a:solidFill>
          <a:ln w="9525" cap="flat" cmpd="sng" algn="ctr">
            <a:solidFill>
              <a:srgbClr val="0000FF"/>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8" name="文本框 27"/>
          <p:cNvSpPr txBox="1"/>
          <p:nvPr/>
        </p:nvSpPr>
        <p:spPr>
          <a:xfrm>
            <a:off x="203200" y="3225800"/>
            <a:ext cx="11593195" cy="306705"/>
          </a:xfrm>
          <a:prstGeom prst="rect">
            <a:avLst/>
          </a:prstGeom>
          <a:noFill/>
        </p:spPr>
        <p:txBody>
          <a:bodyPr wrap="square" rtlCol="0">
            <a:spAutoFit/>
          </a:bodyPr>
          <a:lstStyle/>
          <a:p>
            <a:r>
              <a:rPr lang="zh-CN" altLang="en-US" sz="1400">
                <a:solidFill>
                  <a:schemeClr val="bg1"/>
                </a:solidFill>
                <a:latin typeface="黑体" panose="02010609060101010101" pitchFamily="49" charset="-122"/>
                <a:ea typeface="黑体" panose="02010609060101010101" pitchFamily="49" charset="-122"/>
                <a:cs typeface="黑体" panose="02010609060101010101" pitchFamily="49" charset="-122"/>
              </a:rPr>
              <a:t>近期访学学生合影</a:t>
            </a:r>
            <a:r>
              <a:rPr lang="en-US" altLang="zh-CN" sz="140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1400">
                <a:solidFill>
                  <a:schemeClr val="bg1"/>
                </a:solidFill>
                <a:latin typeface="黑体" panose="02010609060101010101" pitchFamily="49" charset="-122"/>
                <a:ea typeface="黑体" panose="02010609060101010101" pitchFamily="49" charset="-122"/>
                <a:cs typeface="黑体" panose="02010609060101010101" pitchFamily="49" charset="-122"/>
              </a:rPr>
              <a:t>西澳大学</a:t>
            </a:r>
            <a:r>
              <a:rPr lang="en-US" altLang="zh-CN" sz="1400">
                <a:solidFill>
                  <a:schemeClr val="bg1"/>
                </a:solidFill>
                <a:latin typeface="黑体" panose="02010609060101010101" pitchFamily="49" charset="-122"/>
                <a:ea typeface="黑体" panose="02010609060101010101" pitchFamily="49" charset="-122"/>
                <a:cs typeface="黑体" panose="02010609060101010101" pitchFamily="49" charset="-122"/>
              </a:rPr>
              <a:t>2016</a:t>
            </a:r>
            <a:r>
              <a:rPr lang="zh-CN" altLang="en-US" sz="1400">
                <a:solidFill>
                  <a:schemeClr val="bg1"/>
                </a:solidFill>
                <a:latin typeface="黑体" panose="02010609060101010101" pitchFamily="49" charset="-122"/>
                <a:ea typeface="黑体" panose="02010609060101010101" pitchFamily="49" charset="-122"/>
                <a:cs typeface="黑体" panose="02010609060101010101" pitchFamily="49" charset="-122"/>
              </a:rPr>
              <a:t>暑期、</a:t>
            </a:r>
            <a:r>
              <a:rPr lang="en-US" altLang="zh-CN" sz="1400">
                <a:solidFill>
                  <a:schemeClr val="bg1"/>
                </a:solidFill>
                <a:latin typeface="黑体" panose="02010609060101010101" pitchFamily="49" charset="-122"/>
                <a:ea typeface="黑体" panose="02010609060101010101" pitchFamily="49" charset="-122"/>
                <a:cs typeface="黑体" panose="02010609060101010101" pitchFamily="49" charset="-122"/>
              </a:rPr>
              <a:t>2017</a:t>
            </a:r>
            <a:r>
              <a:rPr lang="zh-CN" altLang="en-US" sz="1400">
                <a:solidFill>
                  <a:schemeClr val="bg1"/>
                </a:solidFill>
                <a:latin typeface="黑体" panose="02010609060101010101" pitchFamily="49" charset="-122"/>
                <a:ea typeface="黑体" panose="02010609060101010101" pitchFamily="49" charset="-122"/>
                <a:cs typeface="黑体" panose="02010609060101010101" pitchFamily="49" charset="-122"/>
              </a:rPr>
              <a:t>寒假、</a:t>
            </a:r>
            <a:r>
              <a:rPr lang="en-US" altLang="zh-CN" sz="1400">
                <a:solidFill>
                  <a:schemeClr val="bg1"/>
                </a:solidFill>
                <a:latin typeface="黑体" panose="02010609060101010101" pitchFamily="49" charset="-122"/>
                <a:ea typeface="黑体" panose="02010609060101010101" pitchFamily="49" charset="-122"/>
                <a:cs typeface="黑体" panose="02010609060101010101" pitchFamily="49" charset="-122"/>
              </a:rPr>
              <a:t>2017</a:t>
            </a:r>
            <a:r>
              <a:rPr lang="zh-CN" altLang="en-US" sz="1400">
                <a:solidFill>
                  <a:schemeClr val="bg1"/>
                </a:solidFill>
                <a:latin typeface="黑体" panose="02010609060101010101" pitchFamily="49" charset="-122"/>
                <a:ea typeface="黑体" panose="02010609060101010101" pitchFamily="49" charset="-122"/>
                <a:cs typeface="黑体" panose="02010609060101010101" pitchFamily="49" charset="-122"/>
              </a:rPr>
              <a:t>暑期、</a:t>
            </a:r>
            <a:r>
              <a:rPr lang="en-US" altLang="zh-CN" sz="1400">
                <a:solidFill>
                  <a:schemeClr val="bg1"/>
                </a:solidFill>
                <a:latin typeface="黑体" panose="02010609060101010101" pitchFamily="49" charset="-122"/>
                <a:ea typeface="黑体" panose="02010609060101010101" pitchFamily="49" charset="-122"/>
                <a:cs typeface="黑体" panose="02010609060101010101" pitchFamily="49" charset="-122"/>
              </a:rPr>
              <a:t>2018</a:t>
            </a:r>
            <a:r>
              <a:rPr lang="zh-CN" altLang="en-US" sz="1400">
                <a:solidFill>
                  <a:schemeClr val="bg1"/>
                </a:solidFill>
                <a:latin typeface="黑体" panose="02010609060101010101" pitchFamily="49" charset="-122"/>
                <a:ea typeface="黑体" panose="02010609060101010101" pitchFamily="49" charset="-122"/>
                <a:cs typeface="黑体" panose="02010609060101010101" pitchFamily="49" charset="-122"/>
              </a:rPr>
              <a:t>寒假等</a:t>
            </a:r>
          </a:p>
        </p:txBody>
      </p:sp>
      <p:sp>
        <p:nvSpPr>
          <p:cNvPr id="29" name="文本框 28"/>
          <p:cNvSpPr txBox="1"/>
          <p:nvPr/>
        </p:nvSpPr>
        <p:spPr>
          <a:xfrm>
            <a:off x="5271770" y="5368925"/>
            <a:ext cx="3985895" cy="1168400"/>
          </a:xfrm>
          <a:prstGeom prst="rect">
            <a:avLst/>
          </a:prstGeom>
          <a:noFill/>
        </p:spPr>
        <p:txBody>
          <a:bodyPr wrap="square" rtlCol="0">
            <a:spAutoFit/>
          </a:bodyPr>
          <a:lstStyle/>
          <a:p>
            <a:r>
              <a:rPr lang="zh-CN" altLang="en-US" sz="1400">
                <a:solidFill>
                  <a:schemeClr val="bg1"/>
                </a:solidFill>
                <a:latin typeface="黑体" panose="02010609060101010101" pitchFamily="49" charset="-122"/>
                <a:ea typeface="黑体" panose="02010609060101010101" pitchFamily="49" charset="-122"/>
                <a:cs typeface="黑体" panose="02010609060101010101" pitchFamily="49" charset="-122"/>
              </a:rPr>
              <a:t>课堂教学、国王公园教学、寄宿家庭的美好时刻</a:t>
            </a:r>
          </a:p>
          <a:p>
            <a:endParaRPr lang="zh-CN" altLang="en-US" sz="1400">
              <a:solidFill>
                <a:schemeClr val="bg1"/>
              </a:solidFill>
              <a:latin typeface="黑体" panose="02010609060101010101" pitchFamily="49" charset="-122"/>
              <a:ea typeface="黑体" panose="02010609060101010101" pitchFamily="49" charset="-122"/>
              <a:cs typeface="黑体" panose="02010609060101010101" pitchFamily="49" charset="-122"/>
            </a:endParaRPr>
          </a:p>
          <a:p>
            <a:r>
              <a:rPr lang="zh-CN" altLang="en-US" sz="1400">
                <a:solidFill>
                  <a:schemeClr val="bg1"/>
                </a:solidFill>
                <a:latin typeface="黑体" panose="02010609060101010101" pitchFamily="49" charset="-122"/>
                <a:ea typeface="黑体" panose="02010609060101010101" pitchFamily="49" charset="-122"/>
                <a:cs typeface="黑体" panose="02010609060101010101" pitchFamily="49" charset="-122"/>
              </a:rPr>
              <a:t>插班生课堂、课余生活</a:t>
            </a:r>
            <a:r>
              <a:rPr lang="en-US" altLang="zh-CN" sz="1400">
                <a:solidFill>
                  <a:schemeClr val="bg1"/>
                </a:solidFill>
                <a:latin typeface="黑体" panose="02010609060101010101" pitchFamily="49" charset="-122"/>
                <a:ea typeface="黑体" panose="02010609060101010101" pitchFamily="49" charset="-122"/>
                <a:cs typeface="黑体" panose="02010609060101010101" pitchFamily="49" charset="-122"/>
              </a:rPr>
              <a:t>BBQ</a:t>
            </a:r>
            <a:r>
              <a:rPr lang="zh-CN" altLang="en-US" sz="1400">
                <a:solidFill>
                  <a:schemeClr val="bg1"/>
                </a:solidFill>
                <a:latin typeface="黑体" panose="02010609060101010101" pitchFamily="49" charset="-122"/>
                <a:ea typeface="黑体" panose="02010609060101010101" pitchFamily="49" charset="-122"/>
                <a:cs typeface="黑体" panose="02010609060101010101" pitchFamily="49" charset="-122"/>
              </a:rPr>
              <a:t>、西澳大学校园长廊</a:t>
            </a:r>
          </a:p>
          <a:p>
            <a:endParaRPr lang="zh-CN" altLang="en-US" sz="1400">
              <a:solidFill>
                <a:schemeClr val="bg1"/>
              </a:solidFill>
              <a:latin typeface="黑体" panose="02010609060101010101" pitchFamily="49" charset="-122"/>
              <a:ea typeface="黑体" panose="02010609060101010101" pitchFamily="49" charset="-122"/>
              <a:cs typeface="黑体" panose="02010609060101010101" pitchFamily="49" charset="-122"/>
            </a:endParaRPr>
          </a:p>
          <a:p>
            <a:r>
              <a:rPr lang="zh-CN" altLang="en-US" sz="1400">
                <a:solidFill>
                  <a:schemeClr val="bg1"/>
                </a:solidFill>
                <a:latin typeface="黑体" panose="02010609060101010101" pitchFamily="49" charset="-122"/>
                <a:ea typeface="黑体" panose="02010609060101010101" pitchFamily="49" charset="-122"/>
                <a:cs typeface="黑体" panose="02010609060101010101" pitchFamily="49" charset="-122"/>
              </a:rPr>
              <a:t>法律博物馆</a:t>
            </a:r>
            <a:r>
              <a:rPr lang="en-US" altLang="zh-CN" sz="1400">
                <a:solidFill>
                  <a:schemeClr val="bg1"/>
                </a:solidFill>
                <a:latin typeface="黑体" panose="02010609060101010101" pitchFamily="49" charset="-122"/>
                <a:ea typeface="黑体" panose="02010609060101010101" pitchFamily="49" charset="-122"/>
                <a:cs typeface="黑体" panose="02010609060101010101" pitchFamily="49" charset="-122"/>
              </a:rPr>
              <a:t>Role-play</a:t>
            </a:r>
          </a:p>
        </p:txBody>
      </p:sp>
      <p:pic>
        <p:nvPicPr>
          <p:cNvPr id="6" name="图片 5" descr="西澳A2 Day10 1"/>
          <p:cNvPicPr>
            <a:picLocks noChangeAspect="1"/>
          </p:cNvPicPr>
          <p:nvPr/>
        </p:nvPicPr>
        <p:blipFill>
          <a:blip r:embed="rId11" cstate="print"/>
          <a:stretch>
            <a:fillRect/>
          </a:stretch>
        </p:blipFill>
        <p:spPr>
          <a:xfrm>
            <a:off x="7332980" y="3566795"/>
            <a:ext cx="2002790" cy="1475105"/>
          </a:xfrm>
          <a:prstGeom prst="rect">
            <a:avLst/>
          </a:prstGeom>
        </p:spPr>
      </p:pic>
      <p:pic>
        <p:nvPicPr>
          <p:cNvPr id="7" name="图片 6" descr="DSC_0113"/>
          <p:cNvPicPr>
            <a:picLocks noChangeAspect="1"/>
          </p:cNvPicPr>
          <p:nvPr/>
        </p:nvPicPr>
        <p:blipFill>
          <a:blip r:embed="rId12" cstate="print"/>
          <a:stretch>
            <a:fillRect/>
          </a:stretch>
        </p:blipFill>
        <p:spPr>
          <a:xfrm>
            <a:off x="5271135" y="3566795"/>
            <a:ext cx="1824355" cy="1474470"/>
          </a:xfrm>
          <a:prstGeom prst="rect">
            <a:avLst/>
          </a:prstGeom>
        </p:spPr>
      </p:pic>
      <p:pic>
        <p:nvPicPr>
          <p:cNvPr id="8" name="图片 7" descr="结业礼堂大合影.JPG_副本"/>
          <p:cNvPicPr>
            <a:picLocks noChangeAspect="1"/>
          </p:cNvPicPr>
          <p:nvPr/>
        </p:nvPicPr>
        <p:blipFill>
          <a:blip r:embed="rId13" cstate="print"/>
          <a:stretch>
            <a:fillRect/>
          </a:stretch>
        </p:blipFill>
        <p:spPr>
          <a:xfrm>
            <a:off x="9015095" y="1236345"/>
            <a:ext cx="2801620" cy="1910080"/>
          </a:xfrm>
          <a:prstGeom prst="rect">
            <a:avLst/>
          </a:prstGeom>
        </p:spPr>
      </p:pic>
      <p:pic>
        <p:nvPicPr>
          <p:cNvPr id="9" name="图片 8" descr="DCN02"/>
          <p:cNvPicPr>
            <a:picLocks noChangeAspect="1"/>
          </p:cNvPicPr>
          <p:nvPr/>
        </p:nvPicPr>
        <p:blipFill>
          <a:blip r:embed="rId14" cstate="print"/>
          <a:stretch>
            <a:fillRect/>
          </a:stretch>
        </p:blipFill>
        <p:spPr>
          <a:xfrm>
            <a:off x="11006455" y="52705"/>
            <a:ext cx="1117600" cy="842645"/>
          </a:xfrm>
          <a:prstGeom prst="rect">
            <a:avLst/>
          </a:prstGeom>
        </p:spPr>
      </p:pic>
      <p:pic>
        <p:nvPicPr>
          <p:cNvPr id="10" name="图片 9" descr="西澳大学logo"/>
          <p:cNvPicPr>
            <a:picLocks noChangeAspect="1"/>
          </p:cNvPicPr>
          <p:nvPr/>
        </p:nvPicPr>
        <p:blipFill>
          <a:blip r:embed="rId15" cstate="print"/>
          <a:stretch>
            <a:fillRect/>
          </a:stretch>
        </p:blipFill>
        <p:spPr>
          <a:xfrm>
            <a:off x="8397875" y="99695"/>
            <a:ext cx="2422525" cy="796290"/>
          </a:xfrm>
          <a:prstGeom prst="rect">
            <a:avLst/>
          </a:prstGeom>
        </p:spPr>
      </p:pic>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Shape 1052"/>
          <p:cNvSpPr>
            <a:spLocks noChangeArrowheads="1"/>
          </p:cNvSpPr>
          <p:nvPr/>
        </p:nvSpPr>
        <p:spPr bwMode="auto">
          <a:xfrm>
            <a:off x="260985" y="4066540"/>
            <a:ext cx="5617845" cy="25565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30000"/>
              </a:lnSpc>
            </a:pPr>
            <a:r>
              <a:rPr sz="1600" b="1"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学校简介：</a:t>
            </a:r>
          </a:p>
          <a:p>
            <a:pPr marL="285750" indent="-285750" algn="just">
              <a:lnSpc>
                <a:spcPct val="130000"/>
              </a:lnSpc>
              <a:buFont typeface="Wingdings" panose="05000000000000000000" charset="0"/>
              <a:buChar char=""/>
            </a:pPr>
            <a:r>
              <a:rPr sz="1400"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20</a:t>
            </a:r>
            <a:r>
              <a:rPr lang="en-US" sz="1400"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19</a:t>
            </a:r>
            <a:r>
              <a:rPr sz="1400"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QS世界大学排名第</a:t>
            </a:r>
            <a:r>
              <a:rPr sz="1400" b="1"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9</a:t>
            </a:r>
            <a:r>
              <a:rPr lang="en-US" sz="1400" b="1"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1</a:t>
            </a:r>
            <a:r>
              <a:rPr sz="1400"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位，毕业生质量排名世界</a:t>
            </a:r>
            <a:r>
              <a:rPr sz="1400" b="1"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71-80</a:t>
            </a:r>
            <a:r>
              <a:rPr sz="1400"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位</a:t>
            </a:r>
            <a:r>
              <a:rPr lang="zh-CN" sz="1400"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a:t>
            </a:r>
          </a:p>
          <a:p>
            <a:pPr marL="285750" indent="-285750" algn="just">
              <a:lnSpc>
                <a:spcPct val="130000"/>
              </a:lnSpc>
              <a:buFont typeface="Wingdings" panose="05000000000000000000" charset="0"/>
              <a:buChar char=""/>
            </a:pPr>
            <a:r>
              <a:rPr sz="1400"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是澳大利亚 “</a:t>
            </a:r>
            <a:r>
              <a:rPr sz="1400" b="1"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八校联盟</a:t>
            </a:r>
            <a:r>
              <a:rPr sz="1400"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”的成员之一，也是西澳地区</a:t>
            </a:r>
            <a:r>
              <a:rPr sz="1400" b="1"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唯一</a:t>
            </a:r>
            <a:r>
              <a:rPr sz="1400"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一所八大名校</a:t>
            </a:r>
            <a:r>
              <a:rPr lang="zh-CN" sz="1400"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a:t>
            </a:r>
          </a:p>
          <a:p>
            <a:pPr marL="285750" indent="-285750" algn="just">
              <a:lnSpc>
                <a:spcPct val="130000"/>
              </a:lnSpc>
              <a:buFont typeface="Wingdings" panose="05000000000000000000" charset="0"/>
              <a:buChar char=""/>
            </a:pPr>
            <a:r>
              <a:rPr sz="1400"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澳洲</a:t>
            </a:r>
            <a:r>
              <a:rPr sz="1400" b="1"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六所砂岩学府</a:t>
            </a:r>
            <a:r>
              <a:rPr sz="1400"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之一，是世界大学联盟、昂宿星大学联盟的核心成员</a:t>
            </a:r>
            <a:r>
              <a:rPr lang="zh-CN" altLang="en-US" sz="1400"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a:t>
            </a:r>
          </a:p>
          <a:p>
            <a:pPr marL="285750" indent="-285750" algn="just">
              <a:lnSpc>
                <a:spcPct val="130000"/>
              </a:lnSpc>
              <a:buFont typeface="Wingdings" panose="05000000000000000000" charset="0"/>
              <a:buChar char=""/>
            </a:pPr>
            <a:r>
              <a:rPr sz="1400"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在2016年QS世界大学星级排行榜中，荣获</a:t>
            </a:r>
            <a:r>
              <a:rPr sz="1400" b="1"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5星+</a:t>
            </a:r>
            <a:r>
              <a:rPr sz="1400"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（A truly world-class university）评价，世界</a:t>
            </a:r>
            <a:r>
              <a:rPr sz="1400" b="1"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仅18</a:t>
            </a:r>
            <a:r>
              <a:rPr sz="1400"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所</a:t>
            </a:r>
            <a:r>
              <a:rPr lang="zh-CN" sz="1400"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a:t>
            </a:r>
            <a:endParaRPr sz="1400"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a:p>
            <a:pPr marL="285750" indent="-285750" algn="just">
              <a:lnSpc>
                <a:spcPct val="130000"/>
              </a:lnSpc>
              <a:buFont typeface="Wingdings" panose="05000000000000000000" charset="0"/>
              <a:buChar char=""/>
            </a:pPr>
            <a:r>
              <a:rPr sz="1400"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培养了</a:t>
            </a:r>
            <a:r>
              <a:rPr sz="1400" b="1"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100多</a:t>
            </a:r>
            <a:r>
              <a:rPr sz="1400"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名罗兹学术奖得主和诺贝尔奖得主</a:t>
            </a:r>
            <a:r>
              <a:rPr lang="zh-CN" sz="1400"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a:t>
            </a:r>
          </a:p>
        </p:txBody>
      </p:sp>
      <p:sp>
        <p:nvSpPr>
          <p:cNvPr id="8" name="Shape 1052"/>
          <p:cNvSpPr>
            <a:spLocks noChangeArrowheads="1"/>
          </p:cNvSpPr>
          <p:nvPr/>
        </p:nvSpPr>
        <p:spPr bwMode="auto">
          <a:xfrm>
            <a:off x="6312535" y="4066540"/>
            <a:ext cx="5654040" cy="28359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600" b="1"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地理位置：</a:t>
            </a:r>
          </a:p>
          <a:p>
            <a:pPr marL="285750" indent="-285750" algn="just">
              <a:lnSpc>
                <a:spcPct val="130000"/>
              </a:lnSpc>
              <a:buFont typeface="Wingdings" panose="05000000000000000000" charset="0"/>
              <a:buChar char=""/>
            </a:pPr>
            <a:r>
              <a:rPr lang="zh-CN" sz="1400"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地处</a:t>
            </a:r>
            <a:r>
              <a:rPr lang="zh-CN" altLang="en-US" sz="1400" dirty="0"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珀斯</a:t>
            </a:r>
            <a:r>
              <a:rPr lang="en-US" altLang="zh-CN" sz="1400" dirty="0"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(Perth)</a:t>
            </a:r>
            <a:r>
              <a:rPr lang="zh-CN" altLang="en-US" sz="1400" dirty="0"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，是澳大利亚西澳大利亚州的首府，也是澳大利亚第四大城市</a:t>
            </a:r>
            <a:r>
              <a:rPr lang="en-US" altLang="zh-CN" sz="1400" dirty="0"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1400" dirty="0"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曾</a:t>
            </a:r>
            <a:r>
              <a:rPr lang="en-US" altLang="zh-CN" sz="1400" dirty="0"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获得</a:t>
            </a:r>
            <a:r>
              <a:rPr lang="en-US" altLang="zh-CN" sz="1400" b="1" dirty="0"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世界最友善城市</a:t>
            </a:r>
            <a:r>
              <a:rPr lang="zh-CN" altLang="en-US" sz="1400" b="1" dirty="0"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、世界十大宜居城市</a:t>
            </a:r>
            <a:r>
              <a:rPr lang="en-US" altLang="zh-CN" sz="1400" dirty="0"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称号</a:t>
            </a:r>
            <a:r>
              <a:rPr lang="zh-CN" altLang="en-US" sz="1400" dirty="0"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a:t>
            </a:r>
          </a:p>
          <a:p>
            <a:pPr marL="285750" indent="-285750" algn="just">
              <a:lnSpc>
                <a:spcPct val="130000"/>
              </a:lnSpc>
              <a:buFont typeface="Wingdings" panose="05000000000000000000" charset="0"/>
              <a:buChar char=""/>
            </a:pPr>
            <a:r>
              <a:rPr lang="zh-CN" altLang="en-US" sz="1400" dirty="0"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校内几乎全部是古老的罗马式建筑，古朴庄严的走廊，巨石铺垫的人行道，随处可见的绿色草坪和千年古树，毗邻天鹅河</a:t>
            </a:r>
            <a:r>
              <a:rPr lang="en-US" altLang="zh-CN" sz="1400" dirty="0"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(Swan River)</a:t>
            </a:r>
            <a:r>
              <a:rPr lang="zh-CN" altLang="en-US" sz="1400" dirty="0"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，被誉为</a:t>
            </a:r>
            <a:r>
              <a:rPr lang="zh-CN" altLang="en-US" sz="1400" b="1" dirty="0"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澳洲最美校园之一</a:t>
            </a:r>
            <a:r>
              <a:rPr lang="zh-CN" altLang="en-US" sz="1400" dirty="0"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（世界第13名）；</a:t>
            </a:r>
          </a:p>
          <a:p>
            <a:pPr marL="285750" indent="-285750" algn="just">
              <a:lnSpc>
                <a:spcPct val="130000"/>
              </a:lnSpc>
              <a:buFont typeface="Wingdings" panose="05000000000000000000" charset="0"/>
              <a:buChar char=""/>
            </a:pPr>
            <a:r>
              <a:rPr lang="zh-CN" altLang="en-US" sz="1400" dirty="0"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宜人的气候、洁净的环境、清新的空气、高水准的生活，于每年的</a:t>
            </a:r>
            <a:r>
              <a:rPr lang="zh-CN" altLang="en-US" sz="1400" b="1" dirty="0"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世界最佳居住城市</a:t>
            </a:r>
            <a:r>
              <a:rPr lang="zh-CN" altLang="en-US" sz="1400" dirty="0"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评选中都是名列前茅；</a:t>
            </a:r>
          </a:p>
          <a:p>
            <a:pPr marL="285750" indent="-285750" algn="just">
              <a:lnSpc>
                <a:spcPct val="130000"/>
              </a:lnSpc>
              <a:buFont typeface="Wingdings" panose="05000000000000000000" charset="0"/>
              <a:buChar char=""/>
            </a:pPr>
            <a:r>
              <a:rPr lang="zh-CN" altLang="en-US" sz="1400" dirty="0"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南半球</a:t>
            </a:r>
            <a:r>
              <a:rPr lang="zh-CN" altLang="en-US" sz="1400" b="1" dirty="0"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季节相反</a:t>
            </a:r>
            <a:r>
              <a:rPr lang="zh-CN" altLang="en-US" sz="1400" dirty="0"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，完全不一样的体验；珀斯和北京</a:t>
            </a:r>
            <a:r>
              <a:rPr lang="zh-CN" altLang="en-US" sz="1400" b="1" dirty="0"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无时差</a:t>
            </a:r>
            <a:r>
              <a:rPr lang="zh-CN" altLang="en-US" sz="1400" dirty="0"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，便于沟通。</a:t>
            </a:r>
          </a:p>
          <a:p>
            <a:pPr marL="285750" indent="-285750" algn="just">
              <a:lnSpc>
                <a:spcPct val="130000"/>
              </a:lnSpc>
              <a:buFont typeface="Wingdings" panose="05000000000000000000" charset="0"/>
              <a:buChar char=""/>
            </a:pPr>
            <a:endParaRPr lang="zh-CN" altLang="en-US" sz="1400" dirty="0"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pic>
        <p:nvPicPr>
          <p:cNvPr id="6" name="图片 5" descr="timg (1)"/>
          <p:cNvPicPr>
            <a:picLocks noChangeAspect="1"/>
          </p:cNvPicPr>
          <p:nvPr/>
        </p:nvPicPr>
        <p:blipFill>
          <a:blip r:embed="rId3" cstate="print"/>
          <a:stretch>
            <a:fillRect/>
          </a:stretch>
        </p:blipFill>
        <p:spPr>
          <a:xfrm>
            <a:off x="-14605" y="-15875"/>
            <a:ext cx="12223750" cy="3567430"/>
          </a:xfrm>
          <a:prstGeom prst="rect">
            <a:avLst/>
          </a:prstGeom>
        </p:spPr>
      </p:pic>
      <p:pic>
        <p:nvPicPr>
          <p:cNvPr id="5" name="图片 4"/>
          <p:cNvPicPr>
            <a:picLocks noChangeAspect="1"/>
          </p:cNvPicPr>
          <p:nvPr/>
        </p:nvPicPr>
        <p:blipFill>
          <a:blip r:embed="rId4" cstate="print"/>
          <a:srcRect l="5857" t="9937" r="8927" b="8421"/>
          <a:stretch>
            <a:fillRect/>
          </a:stretch>
        </p:blipFill>
        <p:spPr>
          <a:xfrm>
            <a:off x="5102860" y="2117725"/>
            <a:ext cx="1988185" cy="1948815"/>
          </a:xfrm>
          <a:prstGeom prst="ellipse">
            <a:avLst/>
          </a:prstGeom>
        </p:spPr>
      </p:pic>
      <p:pic>
        <p:nvPicPr>
          <p:cNvPr id="3" name="图片 2" descr="DCN02"/>
          <p:cNvPicPr>
            <a:picLocks noChangeAspect="1"/>
          </p:cNvPicPr>
          <p:nvPr/>
        </p:nvPicPr>
        <p:blipFill>
          <a:blip r:embed="rId5" cstate="print"/>
          <a:stretch>
            <a:fillRect/>
          </a:stretch>
        </p:blipFill>
        <p:spPr>
          <a:xfrm>
            <a:off x="11006455" y="52705"/>
            <a:ext cx="1117600" cy="842645"/>
          </a:xfrm>
          <a:prstGeom prst="rect">
            <a:avLst/>
          </a:prstGeom>
        </p:spPr>
      </p:pic>
      <p:pic>
        <p:nvPicPr>
          <p:cNvPr id="2" name="图片 1" descr="西澳大学logo"/>
          <p:cNvPicPr>
            <a:picLocks noChangeAspect="1"/>
          </p:cNvPicPr>
          <p:nvPr/>
        </p:nvPicPr>
        <p:blipFill>
          <a:blip r:embed="rId6" cstate="print"/>
          <a:stretch>
            <a:fillRect/>
          </a:stretch>
        </p:blipFill>
        <p:spPr>
          <a:xfrm>
            <a:off x="8397875" y="99695"/>
            <a:ext cx="2422525" cy="796290"/>
          </a:xfrm>
          <a:prstGeom prst="rect">
            <a:avLst/>
          </a:pr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000" fill="hold"/>
                                        <p:tgtEl>
                                          <p:spTgt spid="22"/>
                                        </p:tgtEl>
                                        <p:attrNameLst>
                                          <p:attrName>ppt_x</p:attrName>
                                        </p:attrNameLst>
                                      </p:cBhvr>
                                      <p:tavLst>
                                        <p:tav tm="0">
                                          <p:val>
                                            <p:strVal val="0-#ppt_w/2"/>
                                          </p:val>
                                        </p:tav>
                                        <p:tav tm="100000">
                                          <p:val>
                                            <p:strVal val="#ppt_x"/>
                                          </p:val>
                                        </p:tav>
                                      </p:tavLst>
                                    </p:anim>
                                    <p:anim calcmode="lin" valueType="num">
                                      <p:cBhvr additive="base">
                                        <p:cTn id="8" dur="1000" fill="hold"/>
                                        <p:tgtEl>
                                          <p:spTgt spid="2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1000" fill="hold"/>
                                        <p:tgtEl>
                                          <p:spTgt spid="8"/>
                                        </p:tgtEl>
                                        <p:attrNameLst>
                                          <p:attrName>ppt_x</p:attrName>
                                        </p:attrNameLst>
                                      </p:cBhvr>
                                      <p:tavLst>
                                        <p:tav tm="0">
                                          <p:val>
                                            <p:strVal val="0-#ppt_w/2"/>
                                          </p:val>
                                        </p:tav>
                                        <p:tav tm="100000">
                                          <p:val>
                                            <p:strVal val="#ppt_x"/>
                                          </p:val>
                                        </p:tav>
                                      </p:tavLst>
                                    </p:anim>
                                    <p:anim calcmode="lin" valueType="num">
                                      <p:cBhvr additive="base">
                                        <p:cTn id="13"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1123328240"/>
          <p:cNvPicPr>
            <a:picLocks noChangeAspect="1"/>
          </p:cNvPicPr>
          <p:nvPr/>
        </p:nvPicPr>
        <p:blipFill>
          <a:blip r:embed="rId3" cstate="print"/>
          <a:srcRect l="23295" t="2275" r="21584"/>
          <a:stretch>
            <a:fillRect/>
          </a:stretch>
        </p:blipFill>
        <p:spPr>
          <a:xfrm>
            <a:off x="4772025" y="2594610"/>
            <a:ext cx="2651760" cy="2651760"/>
          </a:xfrm>
          <a:prstGeom prst="ellipse">
            <a:avLst/>
          </a:prstGeom>
        </p:spPr>
      </p:pic>
      <p:sp>
        <p:nvSpPr>
          <p:cNvPr id="14338" name="矩形 1"/>
          <p:cNvSpPr>
            <a:spLocks noChangeArrowheads="1"/>
          </p:cNvSpPr>
          <p:nvPr/>
        </p:nvSpPr>
        <p:spPr bwMode="auto">
          <a:xfrm>
            <a:off x="0" y="231775"/>
            <a:ext cx="4237038" cy="841375"/>
          </a:xfrm>
          <a:custGeom>
            <a:avLst/>
            <a:gdLst>
              <a:gd name="T0" fmla="*/ 0 w 4236720"/>
              <a:gd name="T1" fmla="*/ 0 h 929640"/>
              <a:gd name="T2" fmla="*/ 4237356 w 4236720"/>
              <a:gd name="T3" fmla="*/ 0 h 929640"/>
              <a:gd name="T4" fmla="*/ 3642906 w 4236720"/>
              <a:gd name="T5" fmla="*/ 749007 h 929640"/>
              <a:gd name="T6" fmla="*/ 0 w 4236720"/>
              <a:gd name="T7" fmla="*/ 761490 h 929640"/>
              <a:gd name="T8" fmla="*/ 0 w 4236720"/>
              <a:gd name="T9" fmla="*/ 0 h 929640"/>
              <a:gd name="T10" fmla="*/ 0 60000 65536"/>
              <a:gd name="T11" fmla="*/ 0 60000 65536"/>
              <a:gd name="T12" fmla="*/ 0 60000 65536"/>
              <a:gd name="T13" fmla="*/ 0 60000 65536"/>
              <a:gd name="T14" fmla="*/ 0 60000 65536"/>
              <a:gd name="T15" fmla="*/ 0 w 4236720"/>
              <a:gd name="T16" fmla="*/ 0 h 929640"/>
              <a:gd name="T17" fmla="*/ 4236720 w 4236720"/>
              <a:gd name="T18" fmla="*/ 929640 h 929640"/>
            </a:gdLst>
            <a:ahLst/>
            <a:cxnLst>
              <a:cxn ang="T10">
                <a:pos x="T0" y="T1"/>
              </a:cxn>
              <a:cxn ang="T11">
                <a:pos x="T2" y="T3"/>
              </a:cxn>
              <a:cxn ang="T12">
                <a:pos x="T4" y="T5"/>
              </a:cxn>
              <a:cxn ang="T13">
                <a:pos x="T6" y="T7"/>
              </a:cxn>
              <a:cxn ang="T14">
                <a:pos x="T8" y="T9"/>
              </a:cxn>
            </a:cxnLst>
            <a:rect l="T15" t="T16" r="T17" b="T18"/>
            <a:pathLst>
              <a:path w="4236720" h="929640">
                <a:moveTo>
                  <a:pt x="0" y="0"/>
                </a:moveTo>
                <a:lnTo>
                  <a:pt x="4236720" y="0"/>
                </a:lnTo>
                <a:lnTo>
                  <a:pt x="3642360" y="914400"/>
                </a:lnTo>
                <a:lnTo>
                  <a:pt x="0" y="929640"/>
                </a:lnTo>
                <a:lnTo>
                  <a:pt x="0" y="0"/>
                </a:lnTo>
                <a:close/>
              </a:path>
            </a:pathLst>
          </a:custGeom>
          <a:solidFill>
            <a:srgbClr val="0A42DE"/>
          </a:solidFill>
          <a:ln>
            <a:noFill/>
          </a:ln>
          <a:extLst>
            <a:ext uri="{91240B29-F687-4F45-9708-019B960494DF}">
              <a14:hiddenLine xmlns:a14="http://schemas.microsoft.com/office/drawing/2010/main" xmlns="" w="12700">
                <a:solidFill>
                  <a:srgbClr val="42719B"/>
                </a:solidFill>
                <a:bevel/>
              </a14:hiddenLine>
            </a:ext>
          </a:extLst>
        </p:spPr>
        <p:txBody>
          <a:bodyPr anchor="ctr"/>
          <a:lstStyle/>
          <a:p>
            <a:endParaRPr lang="zh-CN" altLang="en-US"/>
          </a:p>
        </p:txBody>
      </p:sp>
      <p:grpSp>
        <p:nvGrpSpPr>
          <p:cNvPr id="14340" name="Group 6"/>
          <p:cNvGrpSpPr/>
          <p:nvPr/>
        </p:nvGrpSpPr>
        <p:grpSpPr bwMode="auto">
          <a:xfrm>
            <a:off x="4733925" y="2339975"/>
            <a:ext cx="2720975" cy="3082925"/>
            <a:chOff x="0" y="0"/>
            <a:chExt cx="4080337" cy="4625747"/>
          </a:xfrm>
        </p:grpSpPr>
        <p:sp>
          <p:nvSpPr>
            <p:cNvPr id="14356" name="等腰三角形 7"/>
            <p:cNvSpPr>
              <a:spLocks noChangeArrowheads="1"/>
            </p:cNvSpPr>
            <p:nvPr/>
          </p:nvSpPr>
          <p:spPr bwMode="auto">
            <a:xfrm>
              <a:off x="1023374" y="0"/>
              <a:ext cx="2059346" cy="531246"/>
            </a:xfrm>
            <a:prstGeom prst="triangle">
              <a:avLst>
                <a:gd name="adj" fmla="val 50000"/>
              </a:avLst>
            </a:prstGeom>
            <a:solidFill>
              <a:srgbClr val="0033CC"/>
            </a:solidFill>
            <a:ln>
              <a:noFill/>
            </a:ln>
            <a:extLst>
              <a:ext uri="{91240B29-F687-4F45-9708-019B960494DF}">
                <a14:hiddenLine xmlns:a14="http://schemas.microsoft.com/office/drawing/2010/main" xmlns=""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sym typeface="Calibri" panose="020F0502020204030204" charset="0"/>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sym typeface="Calibri" panose="020F0502020204030204" charset="0"/>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4357" name="等腰三角形 11"/>
            <p:cNvSpPr>
              <a:spLocks noChangeArrowheads="1"/>
            </p:cNvSpPr>
            <p:nvPr/>
          </p:nvSpPr>
          <p:spPr bwMode="auto">
            <a:xfrm rot="3600000">
              <a:off x="2769746" y="1037414"/>
              <a:ext cx="2059346" cy="531246"/>
            </a:xfrm>
            <a:prstGeom prst="triangle">
              <a:avLst>
                <a:gd name="adj" fmla="val 50000"/>
              </a:avLst>
            </a:prstGeom>
            <a:solidFill>
              <a:srgbClr val="0033CC"/>
            </a:solidFill>
            <a:ln>
              <a:noFill/>
            </a:ln>
            <a:extLst>
              <a:ext uri="{91240B29-F687-4F45-9708-019B960494DF}">
                <a14:hiddenLine xmlns:a14="http://schemas.microsoft.com/office/drawing/2010/main" xmlns=""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sym typeface="Calibri" panose="020F0502020204030204" charset="0"/>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sym typeface="Calibri" panose="020F0502020204030204" charset="0"/>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4358" name="等腰三角形 12"/>
            <p:cNvSpPr>
              <a:spLocks noChangeArrowheads="1"/>
            </p:cNvSpPr>
            <p:nvPr/>
          </p:nvSpPr>
          <p:spPr bwMode="auto">
            <a:xfrm rot="7200000">
              <a:off x="2785041" y="3086482"/>
              <a:ext cx="2059346" cy="531246"/>
            </a:xfrm>
            <a:prstGeom prst="triangle">
              <a:avLst>
                <a:gd name="adj" fmla="val 50000"/>
              </a:avLst>
            </a:prstGeom>
            <a:solidFill>
              <a:srgbClr val="0033CC"/>
            </a:solidFill>
            <a:ln>
              <a:noFill/>
            </a:ln>
            <a:extLst>
              <a:ext uri="{91240B29-F687-4F45-9708-019B960494DF}">
                <a14:hiddenLine xmlns:a14="http://schemas.microsoft.com/office/drawing/2010/main" xmlns=""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sym typeface="Calibri" panose="020F0502020204030204" charset="0"/>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sym typeface="Calibri" panose="020F0502020204030204" charset="0"/>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4359" name="等腰三角形 13"/>
            <p:cNvSpPr>
              <a:spLocks noChangeArrowheads="1"/>
            </p:cNvSpPr>
            <p:nvPr/>
          </p:nvSpPr>
          <p:spPr bwMode="auto">
            <a:xfrm rot="10800000">
              <a:off x="1010495" y="4094501"/>
              <a:ext cx="2059346" cy="531246"/>
            </a:xfrm>
            <a:prstGeom prst="triangle">
              <a:avLst>
                <a:gd name="adj" fmla="val 50000"/>
              </a:avLst>
            </a:prstGeom>
            <a:solidFill>
              <a:srgbClr val="0033CC"/>
            </a:solidFill>
            <a:ln>
              <a:noFill/>
            </a:ln>
            <a:extLst>
              <a:ext uri="{91240B29-F687-4F45-9708-019B960494DF}">
                <a14:hiddenLine xmlns:a14="http://schemas.microsoft.com/office/drawing/2010/main" xmlns=""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sym typeface="Calibri" panose="020F0502020204030204" charset="0"/>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sym typeface="Calibri" panose="020F0502020204030204" charset="0"/>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4360" name="等腰三角形 14"/>
            <p:cNvSpPr>
              <a:spLocks noChangeArrowheads="1"/>
            </p:cNvSpPr>
            <p:nvPr/>
          </p:nvSpPr>
          <p:spPr bwMode="auto">
            <a:xfrm rot="-7200000">
              <a:off x="-764050" y="3069966"/>
              <a:ext cx="2059346" cy="531246"/>
            </a:xfrm>
            <a:prstGeom prst="triangle">
              <a:avLst>
                <a:gd name="adj" fmla="val 50000"/>
              </a:avLst>
            </a:prstGeom>
            <a:solidFill>
              <a:srgbClr val="0033CC"/>
            </a:solidFill>
            <a:ln>
              <a:noFill/>
            </a:ln>
            <a:extLst>
              <a:ext uri="{91240B29-F687-4F45-9708-019B960494DF}">
                <a14:hiddenLine xmlns:a14="http://schemas.microsoft.com/office/drawing/2010/main" xmlns=""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sym typeface="Calibri" panose="020F0502020204030204" charset="0"/>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sym typeface="Calibri" panose="020F0502020204030204" charset="0"/>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4361" name="等腰三角形 15"/>
            <p:cNvSpPr>
              <a:spLocks noChangeArrowheads="1"/>
            </p:cNvSpPr>
            <p:nvPr/>
          </p:nvSpPr>
          <p:spPr bwMode="auto">
            <a:xfrm rot="-3600000">
              <a:off x="-748756" y="1020897"/>
              <a:ext cx="2059346" cy="531246"/>
            </a:xfrm>
            <a:prstGeom prst="triangle">
              <a:avLst>
                <a:gd name="adj" fmla="val 50000"/>
              </a:avLst>
            </a:prstGeom>
            <a:solidFill>
              <a:srgbClr val="0033CC"/>
            </a:solidFill>
            <a:ln>
              <a:noFill/>
            </a:ln>
            <a:extLst>
              <a:ext uri="{91240B29-F687-4F45-9708-019B960494DF}">
                <a14:hiddenLine xmlns:a14="http://schemas.microsoft.com/office/drawing/2010/main" xmlns=""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sym typeface="Calibri" panose="020F0502020204030204" charset="0"/>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sym typeface="Calibri" panose="020F0502020204030204" charset="0"/>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14341" name="文本框 241"/>
          <p:cNvSpPr>
            <a:spLocks noChangeArrowheads="1"/>
          </p:cNvSpPr>
          <p:nvPr/>
        </p:nvSpPr>
        <p:spPr bwMode="auto">
          <a:xfrm>
            <a:off x="8212138" y="1949450"/>
            <a:ext cx="2427287"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sym typeface="Calibri" panose="020F0502020204030204" charset="0"/>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sym typeface="Calibri" panose="020F0502020204030204" charset="0"/>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9pPr>
          </a:lstStyle>
          <a:p>
            <a:pPr eaLnBrk="1" hangingPunct="1">
              <a:lnSpc>
                <a:spcPct val="100000"/>
              </a:lnSpc>
              <a:spcBef>
                <a:spcPct val="0"/>
              </a:spcBef>
              <a:buFont typeface="Arial" panose="020B0604020202020204" pitchFamily="34" charset="0"/>
              <a:buNone/>
            </a:pPr>
            <a:r>
              <a:rPr lang="en-US" altLang="zh-CN" sz="1800" b="1">
                <a:solidFill>
                  <a:srgbClr val="0033CC"/>
                </a:solidFill>
                <a:latin typeface="微软雅黑" panose="020B0503020204020204" charset="-122"/>
                <a:ea typeface="微软雅黑" panose="020B0503020204020204" charset="-122"/>
                <a:sym typeface="微软雅黑" panose="020B0503020204020204" charset="-122"/>
              </a:rPr>
              <a:t>Faculty of Science</a:t>
            </a:r>
          </a:p>
        </p:txBody>
      </p:sp>
      <p:sp>
        <p:nvSpPr>
          <p:cNvPr id="14342" name="文本框 18"/>
          <p:cNvSpPr>
            <a:spLocks noChangeArrowheads="1"/>
          </p:cNvSpPr>
          <p:nvPr/>
        </p:nvSpPr>
        <p:spPr bwMode="auto">
          <a:xfrm>
            <a:off x="8212455" y="2519680"/>
            <a:ext cx="3867785" cy="1168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sym typeface="Calibri" panose="020F0502020204030204" charset="0"/>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sym typeface="Calibri" panose="020F0502020204030204" charset="0"/>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9pPr>
          </a:lstStyle>
          <a:p>
            <a:pPr indent="0" eaLnBrk="1" hangingPunct="1">
              <a:lnSpc>
                <a:spcPct val="100000"/>
              </a:lnSpc>
              <a:spcBef>
                <a:spcPct val="0"/>
              </a:spcBef>
              <a:buFont typeface="Wingdings" panose="05000000000000000000" charset="0"/>
              <a:buNone/>
            </a:pPr>
            <a:r>
              <a:rPr lang="zh-CN" altLang="en-US" sz="1400">
                <a:solidFill>
                  <a:srgbClr val="0033CC"/>
                </a:solidFill>
                <a:latin typeface="微软雅黑" panose="020B0503020204020204" charset="-122"/>
                <a:ea typeface="微软雅黑" panose="020B0503020204020204" charset="-122"/>
                <a:sym typeface="微软雅黑" panose="020B0503020204020204" charset="-122"/>
              </a:rPr>
              <a:t>Ranked 1st in Australia for: </a:t>
            </a:r>
          </a:p>
          <a:p>
            <a:pPr eaLnBrk="1" hangingPunct="1">
              <a:lnSpc>
                <a:spcPct val="100000"/>
              </a:lnSpc>
              <a:spcBef>
                <a:spcPct val="0"/>
              </a:spcBef>
              <a:buFont typeface="Wingdings" panose="05000000000000000000" charset="0"/>
              <a:buChar char="ü"/>
            </a:pPr>
            <a:r>
              <a:rPr lang="zh-CN" altLang="en-US" sz="1400">
                <a:solidFill>
                  <a:srgbClr val="0033CC"/>
                </a:solidFill>
                <a:latin typeface="微软雅黑" panose="020B0503020204020204" charset="-122"/>
                <a:ea typeface="微软雅黑" panose="020B0503020204020204" charset="-122"/>
                <a:sym typeface="微软雅黑" panose="020B0503020204020204" charset="-122"/>
              </a:rPr>
              <a:t>Agricultural Sciences (14th in the world)</a:t>
            </a:r>
            <a:r>
              <a:rPr lang="en-US" altLang="zh-CN" sz="1400">
                <a:solidFill>
                  <a:srgbClr val="0033CC"/>
                </a:solidFill>
                <a:latin typeface="微软雅黑" panose="020B0503020204020204" charset="-122"/>
                <a:ea typeface="微软雅黑" panose="020B0503020204020204" charset="-122"/>
                <a:sym typeface="微软雅黑" panose="020B0503020204020204" charset="-122"/>
              </a:rPr>
              <a:t>;</a:t>
            </a:r>
            <a:endParaRPr lang="zh-CN" altLang="en-US" sz="1400">
              <a:solidFill>
                <a:srgbClr val="0033CC"/>
              </a:solidFill>
              <a:latin typeface="微软雅黑" panose="020B0503020204020204" charset="-122"/>
              <a:ea typeface="微软雅黑" panose="020B0503020204020204" charset="-122"/>
              <a:sym typeface="微软雅黑" panose="020B0503020204020204" charset="-122"/>
            </a:endParaRPr>
          </a:p>
          <a:p>
            <a:pPr eaLnBrk="1" hangingPunct="1">
              <a:lnSpc>
                <a:spcPct val="100000"/>
              </a:lnSpc>
              <a:spcBef>
                <a:spcPct val="0"/>
              </a:spcBef>
              <a:buFont typeface="Wingdings" panose="05000000000000000000" charset="0"/>
              <a:buChar char="ü"/>
            </a:pPr>
            <a:r>
              <a:rPr lang="zh-CN" altLang="en-US" sz="1400">
                <a:solidFill>
                  <a:srgbClr val="0033CC"/>
                </a:solidFill>
                <a:latin typeface="微软雅黑" panose="020B0503020204020204" charset="-122"/>
                <a:ea typeface="微软雅黑" panose="020B0503020204020204" charset="-122"/>
                <a:sym typeface="微软雅黑" panose="020B0503020204020204" charset="-122"/>
              </a:rPr>
              <a:t>Biological Sciences (30th in the world)</a:t>
            </a:r>
            <a:r>
              <a:rPr lang="en-US" altLang="zh-CN" sz="1400">
                <a:solidFill>
                  <a:srgbClr val="0033CC"/>
                </a:solidFill>
                <a:latin typeface="微软雅黑" panose="020B0503020204020204" charset="-122"/>
                <a:ea typeface="微软雅黑" panose="020B0503020204020204" charset="-122"/>
                <a:sym typeface="微软雅黑" panose="020B0503020204020204" charset="-122"/>
              </a:rPr>
              <a:t>;</a:t>
            </a:r>
            <a:endParaRPr lang="zh-CN" altLang="en-US" sz="1400">
              <a:solidFill>
                <a:srgbClr val="0033CC"/>
              </a:solidFill>
              <a:latin typeface="微软雅黑" panose="020B0503020204020204" charset="-122"/>
              <a:ea typeface="微软雅黑" panose="020B0503020204020204" charset="-122"/>
              <a:sym typeface="微软雅黑" panose="020B0503020204020204" charset="-122"/>
            </a:endParaRPr>
          </a:p>
          <a:p>
            <a:pPr eaLnBrk="1" hangingPunct="1">
              <a:lnSpc>
                <a:spcPct val="100000"/>
              </a:lnSpc>
              <a:spcBef>
                <a:spcPct val="0"/>
              </a:spcBef>
              <a:buFont typeface="Wingdings" panose="05000000000000000000" charset="0"/>
              <a:buChar char="ü"/>
            </a:pPr>
            <a:r>
              <a:rPr lang="zh-CN" altLang="en-US" sz="1400">
                <a:solidFill>
                  <a:srgbClr val="0033CC"/>
                </a:solidFill>
                <a:latin typeface="微软雅黑" panose="020B0503020204020204" charset="-122"/>
                <a:ea typeface="微软雅黑" panose="020B0503020204020204" charset="-122"/>
                <a:sym typeface="微软雅黑" panose="020B0503020204020204" charset="-122"/>
              </a:rPr>
              <a:t>Environmental Science &amp; Engineering (16th in the world)</a:t>
            </a:r>
            <a:endParaRPr lang="en-US" altLang="zh-CN" sz="1400">
              <a:solidFill>
                <a:srgbClr val="0033CC"/>
              </a:solidFill>
              <a:latin typeface="微软雅黑" panose="020B0503020204020204" charset="-122"/>
              <a:ea typeface="微软雅黑" panose="020B0503020204020204" charset="-122"/>
              <a:sym typeface="微软雅黑" panose="020B0503020204020204" charset="-122"/>
            </a:endParaRPr>
          </a:p>
        </p:txBody>
      </p:sp>
      <p:sp>
        <p:nvSpPr>
          <p:cNvPr id="14343" name="文本框 241"/>
          <p:cNvSpPr>
            <a:spLocks noChangeArrowheads="1"/>
          </p:cNvSpPr>
          <p:nvPr/>
        </p:nvSpPr>
        <p:spPr bwMode="auto">
          <a:xfrm>
            <a:off x="8212138" y="4462463"/>
            <a:ext cx="2427287"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sym typeface="Calibri" panose="020F0502020204030204" charset="0"/>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sym typeface="Calibri" panose="020F0502020204030204" charset="0"/>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9pPr>
          </a:lstStyle>
          <a:p>
            <a:pPr eaLnBrk="1" hangingPunct="1">
              <a:lnSpc>
                <a:spcPct val="100000"/>
              </a:lnSpc>
              <a:spcBef>
                <a:spcPct val="0"/>
              </a:spcBef>
              <a:buFont typeface="Arial" panose="020B0604020202020204" pitchFamily="34" charset="0"/>
              <a:buNone/>
            </a:pPr>
            <a:r>
              <a:rPr lang="en-US" altLang="zh-CN" sz="1800" b="1">
                <a:solidFill>
                  <a:srgbClr val="0033CC"/>
                </a:solidFill>
                <a:latin typeface="微软雅黑" panose="020B0503020204020204" charset="-122"/>
                <a:ea typeface="微软雅黑" panose="020B0503020204020204" charset="-122"/>
                <a:sym typeface="微软雅黑" panose="020B0503020204020204" charset="-122"/>
              </a:rPr>
              <a:t>Business School</a:t>
            </a:r>
          </a:p>
        </p:txBody>
      </p:sp>
      <p:sp>
        <p:nvSpPr>
          <p:cNvPr id="14344" name="文本框 20"/>
          <p:cNvSpPr>
            <a:spLocks noChangeArrowheads="1"/>
          </p:cNvSpPr>
          <p:nvPr/>
        </p:nvSpPr>
        <p:spPr bwMode="auto">
          <a:xfrm>
            <a:off x="8207375" y="5032375"/>
            <a:ext cx="3734435" cy="1168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sym typeface="Calibri" panose="020F0502020204030204" charset="0"/>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sym typeface="Calibri" panose="020F0502020204030204" charset="0"/>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9pPr>
          </a:lstStyle>
          <a:p>
            <a:pPr eaLnBrk="1" hangingPunct="1">
              <a:lnSpc>
                <a:spcPct val="100000"/>
              </a:lnSpc>
              <a:spcBef>
                <a:spcPct val="0"/>
              </a:spcBef>
              <a:buFont typeface="Wingdings" panose="05000000000000000000" charset="0"/>
              <a:buChar char="ü"/>
            </a:pPr>
            <a:r>
              <a:rPr lang="en-US" altLang="zh-CN" sz="1400">
                <a:solidFill>
                  <a:srgbClr val="0033CC"/>
                </a:solidFill>
                <a:latin typeface="微软雅黑" panose="020B0503020204020204" charset="-122"/>
                <a:ea typeface="微软雅黑" panose="020B0503020204020204" charset="-122"/>
                <a:sym typeface="微软雅黑" panose="020B0503020204020204" charset="-122"/>
              </a:rPr>
              <a:t>Ranked 11th in Eduniversal ;</a:t>
            </a:r>
          </a:p>
          <a:p>
            <a:pPr eaLnBrk="1" hangingPunct="1">
              <a:lnSpc>
                <a:spcPct val="100000"/>
              </a:lnSpc>
              <a:spcBef>
                <a:spcPct val="0"/>
              </a:spcBef>
              <a:buFont typeface="Wingdings" panose="05000000000000000000" charset="0"/>
              <a:buChar char="ü"/>
            </a:pPr>
            <a:r>
              <a:rPr lang="en-US" altLang="zh-CN" sz="1400">
                <a:solidFill>
                  <a:srgbClr val="0033CC"/>
                </a:solidFill>
                <a:latin typeface="微软雅黑" panose="020B0503020204020204" charset="-122"/>
                <a:ea typeface="微软雅黑" panose="020B0503020204020204" charset="-122"/>
                <a:sym typeface="微软雅黑" panose="020B0503020204020204" charset="-122"/>
              </a:rPr>
              <a:t>O</a:t>
            </a:r>
            <a:r>
              <a:rPr lang="zh-CN" altLang="en-US" sz="1400">
                <a:solidFill>
                  <a:srgbClr val="0033CC"/>
                </a:solidFill>
                <a:latin typeface="微软雅黑" panose="020B0503020204020204" charset="-122"/>
                <a:ea typeface="微软雅黑" panose="020B0503020204020204" charset="-122"/>
                <a:sym typeface="微软雅黑" panose="020B0503020204020204" charset="-122"/>
              </a:rPr>
              <a:t>ne of the premier business schools in the Asia-Pacific region</a:t>
            </a:r>
            <a:r>
              <a:rPr lang="en-US" altLang="zh-CN" sz="1400">
                <a:solidFill>
                  <a:srgbClr val="0033CC"/>
                </a:solidFill>
                <a:latin typeface="微软雅黑" panose="020B0503020204020204" charset="-122"/>
                <a:ea typeface="微软雅黑" panose="020B0503020204020204" charset="-122"/>
                <a:sym typeface="微软雅黑" panose="020B0503020204020204" charset="-122"/>
              </a:rPr>
              <a:t>;</a:t>
            </a:r>
            <a:endParaRPr lang="zh-CN" altLang="en-US" sz="1400">
              <a:solidFill>
                <a:srgbClr val="0033CC"/>
              </a:solidFill>
              <a:latin typeface="微软雅黑" panose="020B0503020204020204" charset="-122"/>
              <a:ea typeface="微软雅黑" panose="020B0503020204020204" charset="-122"/>
              <a:sym typeface="微软雅黑" panose="020B0503020204020204" charset="-122"/>
            </a:endParaRPr>
          </a:p>
          <a:p>
            <a:pPr eaLnBrk="1" hangingPunct="1">
              <a:lnSpc>
                <a:spcPct val="100000"/>
              </a:lnSpc>
              <a:spcBef>
                <a:spcPct val="0"/>
              </a:spcBef>
              <a:buFont typeface="Wingdings" panose="05000000000000000000" charset="0"/>
              <a:buChar char="ü"/>
            </a:pPr>
            <a:r>
              <a:rPr lang="en-US" altLang="zh-CN" sz="1400">
                <a:solidFill>
                  <a:srgbClr val="0033CC"/>
                </a:solidFill>
                <a:latin typeface="微软雅黑" panose="020B0503020204020204" charset="-122"/>
                <a:ea typeface="微软雅黑" panose="020B0503020204020204" charset="-122"/>
                <a:sym typeface="微软雅黑" panose="020B0503020204020204" charset="-122"/>
              </a:rPr>
              <a:t>Global MBA- QS </a:t>
            </a:r>
            <a:r>
              <a:rPr lang="zh-CN" altLang="en-US" sz="1400">
                <a:solidFill>
                  <a:srgbClr val="0033CC"/>
                </a:solidFill>
                <a:latin typeface="微软雅黑" panose="020B0503020204020204" charset="-122"/>
                <a:ea typeface="微软雅黑" panose="020B0503020204020204" charset="-122"/>
                <a:sym typeface="微软雅黑" panose="020B0503020204020204" charset="-122"/>
              </a:rPr>
              <a:t>Asia Pacific 25</a:t>
            </a:r>
          </a:p>
          <a:p>
            <a:pPr eaLnBrk="1" hangingPunct="1">
              <a:lnSpc>
                <a:spcPct val="100000"/>
              </a:lnSpc>
              <a:spcBef>
                <a:spcPct val="0"/>
              </a:spcBef>
              <a:buFont typeface="Wingdings" panose="05000000000000000000" charset="0"/>
              <a:buChar char="ü"/>
            </a:pPr>
            <a:endParaRPr lang="zh-CN" altLang="en-US" sz="1400">
              <a:solidFill>
                <a:srgbClr val="0033CC"/>
              </a:solidFill>
              <a:latin typeface="微软雅黑" panose="020B0503020204020204" charset="-122"/>
              <a:ea typeface="微软雅黑" panose="020B0503020204020204" charset="-122"/>
              <a:sym typeface="微软雅黑" panose="020B0503020204020204" charset="-122"/>
            </a:endParaRPr>
          </a:p>
        </p:txBody>
      </p:sp>
      <p:sp>
        <p:nvSpPr>
          <p:cNvPr id="14345" name="文本框 241"/>
          <p:cNvSpPr>
            <a:spLocks noChangeArrowheads="1"/>
          </p:cNvSpPr>
          <p:nvPr/>
        </p:nvSpPr>
        <p:spPr bwMode="auto">
          <a:xfrm>
            <a:off x="1050925" y="1949450"/>
            <a:ext cx="2427288"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sym typeface="Calibri" panose="020F0502020204030204" charset="0"/>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sym typeface="Calibri" panose="020F0502020204030204" charset="0"/>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9pPr>
          </a:lstStyle>
          <a:p>
            <a:pPr eaLnBrk="1" hangingPunct="1">
              <a:lnSpc>
                <a:spcPct val="100000"/>
              </a:lnSpc>
              <a:spcBef>
                <a:spcPct val="0"/>
              </a:spcBef>
              <a:buFont typeface="Arial" panose="020B0604020202020204" pitchFamily="34" charset="0"/>
              <a:buNone/>
            </a:pPr>
            <a:r>
              <a:rPr lang="en-US" altLang="zh-CN" sz="1800" b="1" dirty="0">
                <a:solidFill>
                  <a:srgbClr val="0033CC"/>
                </a:solidFill>
                <a:latin typeface="微软雅黑" panose="020B0503020204020204" charset="-122"/>
                <a:ea typeface="微软雅黑" panose="020B0503020204020204" charset="-122"/>
                <a:sym typeface="微软雅黑" panose="020B0503020204020204" charset="-122"/>
              </a:rPr>
              <a:t>Centre For English Language Teaching</a:t>
            </a:r>
          </a:p>
        </p:txBody>
      </p:sp>
      <p:sp>
        <p:nvSpPr>
          <p:cNvPr id="14346" name="文本框 22"/>
          <p:cNvSpPr>
            <a:spLocks noChangeArrowheads="1"/>
          </p:cNvSpPr>
          <p:nvPr/>
        </p:nvSpPr>
        <p:spPr bwMode="auto">
          <a:xfrm>
            <a:off x="1050925" y="2694305"/>
            <a:ext cx="3022600" cy="1168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sym typeface="Calibri" panose="020F0502020204030204" charset="0"/>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sym typeface="Calibri" panose="020F0502020204030204" charset="0"/>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9pPr>
          </a:lstStyle>
          <a:p>
            <a:pPr eaLnBrk="1" hangingPunct="1">
              <a:lnSpc>
                <a:spcPct val="100000"/>
              </a:lnSpc>
              <a:spcBef>
                <a:spcPct val="0"/>
              </a:spcBef>
              <a:buFont typeface="Wingdings" panose="05000000000000000000" charset="0"/>
              <a:buChar char="ü"/>
            </a:pPr>
            <a:r>
              <a:rPr lang="en-US" altLang="zh-CN" sz="1400" dirty="0">
                <a:solidFill>
                  <a:srgbClr val="0033CC"/>
                </a:solidFill>
                <a:latin typeface="微软雅黑" panose="020B0503020204020204" charset="-122"/>
                <a:ea typeface="微软雅黑" panose="020B0503020204020204" charset="-122"/>
                <a:sym typeface="微软雅黑" panose="020B0503020204020204" charset="-122"/>
              </a:rPr>
              <a:t>H</a:t>
            </a:r>
            <a:r>
              <a:rPr lang="zh-CN" altLang="en-US" sz="1400" dirty="0">
                <a:solidFill>
                  <a:srgbClr val="0033CC"/>
                </a:solidFill>
                <a:latin typeface="微软雅黑" panose="020B0503020204020204" charset="-122"/>
                <a:ea typeface="微软雅黑" panose="020B0503020204020204" charset="-122"/>
                <a:sym typeface="微软雅黑" panose="020B0503020204020204" charset="-122"/>
              </a:rPr>
              <a:t>igh-quality English language teaching in a friendly and supportive environment</a:t>
            </a:r>
            <a:r>
              <a:rPr lang="en-US" altLang="zh-CN" sz="1400" dirty="0">
                <a:solidFill>
                  <a:srgbClr val="0033CC"/>
                </a:solidFill>
                <a:latin typeface="微软雅黑" panose="020B0503020204020204" charset="-122"/>
                <a:ea typeface="微软雅黑" panose="020B0503020204020204" charset="-122"/>
                <a:sym typeface="微软雅黑" panose="020B0503020204020204" charset="-122"/>
              </a:rPr>
              <a:t>;</a:t>
            </a:r>
          </a:p>
          <a:p>
            <a:pPr eaLnBrk="1" hangingPunct="1">
              <a:lnSpc>
                <a:spcPct val="100000"/>
              </a:lnSpc>
              <a:spcBef>
                <a:spcPct val="0"/>
              </a:spcBef>
              <a:buFont typeface="Wingdings" panose="05000000000000000000" charset="0"/>
              <a:buChar char="ü"/>
            </a:pPr>
            <a:r>
              <a:rPr lang="en-US" altLang="zh-CN" sz="1400" dirty="0">
                <a:solidFill>
                  <a:srgbClr val="0033CC"/>
                </a:solidFill>
                <a:latin typeface="微软雅黑" panose="020B0503020204020204" charset="-122"/>
                <a:ea typeface="微软雅黑" panose="020B0503020204020204" charset="-122"/>
                <a:sym typeface="微软雅黑" panose="020B0503020204020204" charset="-122"/>
              </a:rPr>
              <a:t>Test Centre for the IELTS and TOEFL Examinations</a:t>
            </a:r>
          </a:p>
        </p:txBody>
      </p:sp>
      <p:sp>
        <p:nvSpPr>
          <p:cNvPr id="14347" name="文本框 241"/>
          <p:cNvSpPr>
            <a:spLocks noChangeArrowheads="1"/>
          </p:cNvSpPr>
          <p:nvPr/>
        </p:nvSpPr>
        <p:spPr bwMode="auto">
          <a:xfrm>
            <a:off x="1050925" y="4500880"/>
            <a:ext cx="3022600" cy="9220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sym typeface="Calibri" panose="020F0502020204030204" charset="0"/>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sym typeface="Calibri" panose="020F0502020204030204" charset="0"/>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9pPr>
          </a:lstStyle>
          <a:p>
            <a:pPr eaLnBrk="1" hangingPunct="1">
              <a:lnSpc>
                <a:spcPct val="100000"/>
              </a:lnSpc>
              <a:spcBef>
                <a:spcPct val="0"/>
              </a:spcBef>
              <a:buFont typeface="Arial" panose="020B0604020202020204" pitchFamily="34" charset="0"/>
              <a:buNone/>
            </a:pPr>
            <a:r>
              <a:rPr lang="en-US" altLang="zh-CN" sz="1800" b="1">
                <a:solidFill>
                  <a:srgbClr val="0033CC"/>
                </a:solidFill>
                <a:latin typeface="微软雅黑" panose="020B0503020204020204" charset="-122"/>
                <a:ea typeface="微软雅黑" panose="020B0503020204020204" charset="-122"/>
                <a:sym typeface="微软雅黑" panose="020B0503020204020204" charset="-122"/>
              </a:rPr>
              <a:t>Faculty of Engineering and Mathematical Science</a:t>
            </a:r>
            <a:endParaRPr lang="en-US" altLang="zh-CN" sz="1800">
              <a:ea typeface="宋体" panose="02010600030101010101" pitchFamily="2" charset="-122"/>
            </a:endParaRPr>
          </a:p>
        </p:txBody>
      </p:sp>
      <p:sp>
        <p:nvSpPr>
          <p:cNvPr id="14348" name="文本框 24"/>
          <p:cNvSpPr>
            <a:spLocks noChangeArrowheads="1"/>
          </p:cNvSpPr>
          <p:nvPr/>
        </p:nvSpPr>
        <p:spPr bwMode="auto">
          <a:xfrm>
            <a:off x="1050925" y="5422900"/>
            <a:ext cx="3275965" cy="1168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sym typeface="Calibri" panose="020F0502020204030204" charset="0"/>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sym typeface="Calibri" panose="020F0502020204030204" charset="0"/>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9pPr>
          </a:lstStyle>
          <a:p>
            <a:pPr eaLnBrk="1" hangingPunct="1">
              <a:lnSpc>
                <a:spcPct val="100000"/>
              </a:lnSpc>
              <a:spcBef>
                <a:spcPct val="0"/>
              </a:spcBef>
              <a:buFont typeface="Wingdings" panose="05000000000000000000" charset="0"/>
              <a:buChar char="ü"/>
            </a:pPr>
            <a:r>
              <a:rPr lang="en-US" altLang="zh-CN" sz="1400">
                <a:solidFill>
                  <a:srgbClr val="0033CC"/>
                </a:solidFill>
                <a:latin typeface="微软雅黑" panose="020B0503020204020204" charset="-122"/>
                <a:ea typeface="微软雅黑" panose="020B0503020204020204" charset="-122"/>
                <a:sym typeface="微软雅黑" panose="020B0503020204020204" charset="-122"/>
              </a:rPr>
              <a:t>H</a:t>
            </a:r>
            <a:r>
              <a:rPr lang="zh-CN" altLang="en-US" sz="1400">
                <a:solidFill>
                  <a:srgbClr val="0033CC"/>
                </a:solidFill>
                <a:latin typeface="微软雅黑" panose="020B0503020204020204" charset="-122"/>
                <a:ea typeface="微软雅黑" panose="020B0503020204020204" charset="-122"/>
                <a:sym typeface="微软雅黑" panose="020B0503020204020204" charset="-122"/>
              </a:rPr>
              <a:t>ighest-paid graduates in Australia（ </a:t>
            </a:r>
            <a:r>
              <a:rPr lang="en-US" altLang="zh-CN" sz="1400">
                <a:solidFill>
                  <a:srgbClr val="0033CC"/>
                </a:solidFill>
                <a:latin typeface="微软雅黑" panose="020B0503020204020204" charset="-122"/>
                <a:ea typeface="微软雅黑" panose="020B0503020204020204" charset="-122"/>
                <a:sym typeface="微软雅黑" panose="020B0503020204020204" charset="-122"/>
              </a:rPr>
              <a:t>Universities Guide 2017);</a:t>
            </a:r>
          </a:p>
          <a:p>
            <a:pPr eaLnBrk="1" hangingPunct="1">
              <a:lnSpc>
                <a:spcPct val="100000"/>
              </a:lnSpc>
              <a:spcBef>
                <a:spcPct val="0"/>
              </a:spcBef>
              <a:buFont typeface="Wingdings" panose="05000000000000000000" charset="0"/>
              <a:buChar char="ü"/>
            </a:pPr>
            <a:r>
              <a:rPr lang="en-US" altLang="zh-CN" sz="1400">
                <a:solidFill>
                  <a:srgbClr val="0033CC"/>
                </a:solidFill>
                <a:latin typeface="微软雅黑" panose="020B0503020204020204" charset="-122"/>
                <a:ea typeface="微软雅黑" panose="020B0503020204020204" charset="-122"/>
                <a:sym typeface="微软雅黑" panose="020B0503020204020204" charset="-122"/>
              </a:rPr>
              <a:t>7% of Australia's Top 100 Most Influential Engineers were UWA graduates</a:t>
            </a:r>
          </a:p>
        </p:txBody>
      </p:sp>
      <p:sp>
        <p:nvSpPr>
          <p:cNvPr id="14349" name="等腰三角形 28"/>
          <p:cNvSpPr>
            <a:spLocks noChangeArrowheads="1"/>
          </p:cNvSpPr>
          <p:nvPr/>
        </p:nvSpPr>
        <p:spPr bwMode="auto">
          <a:xfrm rot="-5400000">
            <a:off x="3585369" y="3599656"/>
            <a:ext cx="1558925" cy="582613"/>
          </a:xfrm>
          <a:prstGeom prst="triangle">
            <a:avLst>
              <a:gd name="adj" fmla="val 50000"/>
            </a:avLst>
          </a:prstGeom>
          <a:solidFill>
            <a:srgbClr val="FFC000"/>
          </a:solidFill>
          <a:ln>
            <a:noFill/>
          </a:ln>
          <a:extLst>
            <a:ext uri="{91240B29-F687-4F45-9708-019B960494DF}">
              <a14:hiddenLine xmlns:a14="http://schemas.microsoft.com/office/drawing/2010/main" xmlns=""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sym typeface="Calibri" panose="020F0502020204030204" charset="0"/>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sym typeface="Calibri" panose="020F0502020204030204" charset="0"/>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4350" name="等腰三角形 29"/>
          <p:cNvSpPr>
            <a:spLocks noChangeArrowheads="1"/>
          </p:cNvSpPr>
          <p:nvPr/>
        </p:nvSpPr>
        <p:spPr bwMode="auto">
          <a:xfrm rot="5400000">
            <a:off x="7042150" y="3600450"/>
            <a:ext cx="1558925" cy="581025"/>
          </a:xfrm>
          <a:prstGeom prst="triangle">
            <a:avLst>
              <a:gd name="adj" fmla="val 50000"/>
            </a:avLst>
          </a:prstGeom>
          <a:solidFill>
            <a:srgbClr val="FFC000"/>
          </a:solidFill>
          <a:ln>
            <a:noFill/>
          </a:ln>
          <a:extLst>
            <a:ext uri="{91240B29-F687-4F45-9708-019B960494DF}">
              <a14:hiddenLine xmlns:a14="http://schemas.microsoft.com/office/drawing/2010/main" xmlns=""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sym typeface="Calibri" panose="020F0502020204030204" charset="0"/>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sym typeface="Calibri" panose="020F0502020204030204" charset="0"/>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4351" name="等腰三角形 30"/>
          <p:cNvSpPr>
            <a:spLocks noChangeArrowheads="1"/>
          </p:cNvSpPr>
          <p:nvPr/>
        </p:nvSpPr>
        <p:spPr bwMode="auto">
          <a:xfrm rot="1827047">
            <a:off x="6192838" y="2106613"/>
            <a:ext cx="1560512" cy="582612"/>
          </a:xfrm>
          <a:prstGeom prst="triangle">
            <a:avLst>
              <a:gd name="adj" fmla="val 50000"/>
            </a:avLst>
          </a:prstGeom>
          <a:solidFill>
            <a:srgbClr val="FFC000"/>
          </a:solidFill>
          <a:ln>
            <a:noFill/>
          </a:ln>
          <a:extLst>
            <a:ext uri="{91240B29-F687-4F45-9708-019B960494DF}">
              <a14:hiddenLine xmlns:a14="http://schemas.microsoft.com/office/drawing/2010/main" xmlns=""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sym typeface="Calibri" panose="020F0502020204030204" charset="0"/>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sym typeface="Calibri" panose="020F0502020204030204" charset="0"/>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4352" name="等腰三角形 31"/>
          <p:cNvSpPr>
            <a:spLocks noChangeArrowheads="1"/>
          </p:cNvSpPr>
          <p:nvPr/>
        </p:nvSpPr>
        <p:spPr bwMode="auto">
          <a:xfrm rot="-8990759">
            <a:off x="4451350" y="5092700"/>
            <a:ext cx="1560513" cy="581025"/>
          </a:xfrm>
          <a:prstGeom prst="triangle">
            <a:avLst>
              <a:gd name="adj" fmla="val 50000"/>
            </a:avLst>
          </a:prstGeom>
          <a:solidFill>
            <a:srgbClr val="FFC000"/>
          </a:solidFill>
          <a:ln>
            <a:noFill/>
          </a:ln>
          <a:extLst>
            <a:ext uri="{91240B29-F687-4F45-9708-019B960494DF}">
              <a14:hiddenLine xmlns:a14="http://schemas.microsoft.com/office/drawing/2010/main" xmlns=""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sym typeface="Calibri" panose="020F0502020204030204" charset="0"/>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sym typeface="Calibri" panose="020F0502020204030204" charset="0"/>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4353" name="等腰三角形 32"/>
          <p:cNvSpPr>
            <a:spLocks noChangeArrowheads="1"/>
          </p:cNvSpPr>
          <p:nvPr/>
        </p:nvSpPr>
        <p:spPr bwMode="auto">
          <a:xfrm rot="-1715480">
            <a:off x="4459288" y="2089150"/>
            <a:ext cx="1560512" cy="582613"/>
          </a:xfrm>
          <a:prstGeom prst="triangle">
            <a:avLst>
              <a:gd name="adj" fmla="val 50000"/>
            </a:avLst>
          </a:prstGeom>
          <a:solidFill>
            <a:srgbClr val="FFC000"/>
          </a:solidFill>
          <a:ln>
            <a:noFill/>
          </a:ln>
          <a:extLst>
            <a:ext uri="{91240B29-F687-4F45-9708-019B960494DF}">
              <a14:hiddenLine xmlns:a14="http://schemas.microsoft.com/office/drawing/2010/main" xmlns=""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sym typeface="Calibri" panose="020F0502020204030204" charset="0"/>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sym typeface="Calibri" panose="020F0502020204030204" charset="0"/>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4354" name="等腰三角形 33"/>
          <p:cNvSpPr>
            <a:spLocks noChangeArrowheads="1"/>
          </p:cNvSpPr>
          <p:nvPr/>
        </p:nvSpPr>
        <p:spPr bwMode="auto">
          <a:xfrm rot="9039027">
            <a:off x="6197600" y="5092700"/>
            <a:ext cx="1560513" cy="581025"/>
          </a:xfrm>
          <a:prstGeom prst="triangle">
            <a:avLst>
              <a:gd name="adj" fmla="val 50000"/>
            </a:avLst>
          </a:prstGeom>
          <a:solidFill>
            <a:srgbClr val="FFC000"/>
          </a:solidFill>
          <a:ln>
            <a:noFill/>
          </a:ln>
          <a:extLst>
            <a:ext uri="{91240B29-F687-4F45-9708-019B960494DF}">
              <a14:hiddenLine xmlns:a14="http://schemas.microsoft.com/office/drawing/2010/main" xmlns=""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sym typeface="Calibri" panose="020F0502020204030204" charset="0"/>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sym typeface="Calibri" panose="020F0502020204030204" charset="0"/>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 name="标题 4"/>
          <p:cNvSpPr>
            <a:spLocks noGrp="1"/>
          </p:cNvSpPr>
          <p:nvPr/>
        </p:nvSpPr>
        <p:spPr>
          <a:xfrm>
            <a:off x="0" y="237713"/>
            <a:ext cx="4237038" cy="835437"/>
          </a:xfrm>
          <a:prstGeom prst="rect">
            <a:avLst/>
          </a:prstGeom>
          <a:noFill/>
          <a:ln>
            <a:noFill/>
          </a:ln>
        </p:spPr>
        <p:txBody>
          <a:bodyPr vert="horz" wrap="square" lIns="91440" tIns="45720" rIns="91440" bIns="45720" numCol="1" anchor="ctr" anchorCtr="0" compatLnSpc="1"/>
          <a:lstStyle>
            <a:lvl1pPr marL="914400" indent="-914400" algn="l" rtl="0" eaLnBrk="0" fontAlgn="base" hangingPunct="0">
              <a:lnSpc>
                <a:spcPct val="90000"/>
              </a:lnSpc>
              <a:spcBef>
                <a:spcPct val="0"/>
              </a:spcBef>
              <a:spcAft>
                <a:spcPct val="0"/>
              </a:spcAft>
              <a:defRPr sz="3600" kern="1200">
                <a:solidFill>
                  <a:schemeClr val="tx1"/>
                </a:solidFill>
                <a:latin typeface="+mj-lt"/>
                <a:ea typeface="+mj-ea"/>
                <a:cs typeface="+mj-cs"/>
                <a:sym typeface="Calibri Light" panose="020F0302020204030204" charset="0"/>
              </a:defRPr>
            </a:lvl1pPr>
            <a:lvl2pPr marL="914400" indent="-914400" algn="l" rtl="0" eaLnBrk="0" fontAlgn="base" hangingPunct="0">
              <a:lnSpc>
                <a:spcPct val="90000"/>
              </a:lnSpc>
              <a:spcBef>
                <a:spcPct val="0"/>
              </a:spcBef>
              <a:spcAft>
                <a:spcPct val="0"/>
              </a:spcAft>
              <a:defRPr sz="3600">
                <a:solidFill>
                  <a:schemeClr val="tx1"/>
                </a:solidFill>
                <a:latin typeface="Arial" panose="020B0604020202020204" pitchFamily="34" charset="0"/>
                <a:ea typeface="黑体" panose="02010609060101010101" pitchFamily="49" charset="-122"/>
                <a:sym typeface="Calibri Light" panose="020F0302020204030204" charset="0"/>
              </a:defRPr>
            </a:lvl2pPr>
            <a:lvl3pPr marL="914400" indent="-914400" algn="l" rtl="0" eaLnBrk="0" fontAlgn="base" hangingPunct="0">
              <a:lnSpc>
                <a:spcPct val="90000"/>
              </a:lnSpc>
              <a:spcBef>
                <a:spcPct val="0"/>
              </a:spcBef>
              <a:spcAft>
                <a:spcPct val="0"/>
              </a:spcAft>
              <a:defRPr sz="3600">
                <a:solidFill>
                  <a:schemeClr val="tx1"/>
                </a:solidFill>
                <a:latin typeface="Arial" panose="020B0604020202020204" pitchFamily="34" charset="0"/>
                <a:ea typeface="黑体" panose="02010609060101010101" pitchFamily="49" charset="-122"/>
                <a:sym typeface="Calibri Light" panose="020F0302020204030204" charset="0"/>
              </a:defRPr>
            </a:lvl3pPr>
            <a:lvl4pPr marL="914400" indent="-914400" algn="l" rtl="0" eaLnBrk="0" fontAlgn="base" hangingPunct="0">
              <a:lnSpc>
                <a:spcPct val="90000"/>
              </a:lnSpc>
              <a:spcBef>
                <a:spcPct val="0"/>
              </a:spcBef>
              <a:spcAft>
                <a:spcPct val="0"/>
              </a:spcAft>
              <a:defRPr sz="3600">
                <a:solidFill>
                  <a:schemeClr val="tx1"/>
                </a:solidFill>
                <a:latin typeface="Arial" panose="020B0604020202020204" pitchFamily="34" charset="0"/>
                <a:ea typeface="黑体" panose="02010609060101010101" pitchFamily="49" charset="-122"/>
                <a:sym typeface="Calibri Light" panose="020F0302020204030204" charset="0"/>
              </a:defRPr>
            </a:lvl4pPr>
            <a:lvl5pPr marL="914400" indent="-914400" algn="l" rtl="0" eaLnBrk="0" fontAlgn="base" hangingPunct="0">
              <a:lnSpc>
                <a:spcPct val="90000"/>
              </a:lnSpc>
              <a:spcBef>
                <a:spcPct val="0"/>
              </a:spcBef>
              <a:spcAft>
                <a:spcPct val="0"/>
              </a:spcAft>
              <a:defRPr sz="3600">
                <a:solidFill>
                  <a:schemeClr val="tx1"/>
                </a:solidFill>
                <a:latin typeface="Arial" panose="020B0604020202020204" pitchFamily="34" charset="0"/>
                <a:ea typeface="黑体" panose="02010609060101010101" pitchFamily="49" charset="-122"/>
                <a:sym typeface="Calibri Light" panose="020F030202020403020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charset="0"/>
                <a:ea typeface="宋体" panose="02010600030101010101" pitchFamily="2" charset="-122"/>
                <a:sym typeface="Calibri Light" panose="020F030202020403020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charset="0"/>
                <a:ea typeface="宋体" panose="02010600030101010101" pitchFamily="2" charset="-122"/>
                <a:sym typeface="Calibri Light" panose="020F030202020403020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charset="0"/>
                <a:ea typeface="宋体" panose="02010600030101010101" pitchFamily="2" charset="-122"/>
                <a:sym typeface="Calibri Light" panose="020F030202020403020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charset="0"/>
                <a:ea typeface="宋体" panose="02010600030101010101" pitchFamily="2" charset="-122"/>
                <a:sym typeface="Calibri Light" panose="020F0302020204030204" charset="0"/>
              </a:defRPr>
            </a:lvl9pPr>
          </a:lstStyle>
          <a:p>
            <a:r>
              <a:rPr lang="zh-CN" altLang="en-US" sz="2000" dirty="0" smtClean="0">
                <a:solidFill>
                  <a:schemeClr val="bg1"/>
                </a:solidFill>
              </a:rPr>
              <a:t>项目教学单位</a:t>
            </a:r>
          </a:p>
        </p:txBody>
      </p:sp>
      <p:pic>
        <p:nvPicPr>
          <p:cNvPr id="16" name="图片 15" descr="DCN02"/>
          <p:cNvPicPr>
            <a:picLocks noChangeAspect="1"/>
          </p:cNvPicPr>
          <p:nvPr/>
        </p:nvPicPr>
        <p:blipFill>
          <a:blip r:embed="rId4" cstate="print"/>
          <a:stretch>
            <a:fillRect/>
          </a:stretch>
        </p:blipFill>
        <p:spPr>
          <a:xfrm>
            <a:off x="11006455" y="52705"/>
            <a:ext cx="1117600" cy="842645"/>
          </a:xfrm>
          <a:prstGeom prst="rect">
            <a:avLst/>
          </a:prstGeom>
        </p:spPr>
      </p:pic>
      <p:pic>
        <p:nvPicPr>
          <p:cNvPr id="17" name="图片 16" descr="西澳大学logo"/>
          <p:cNvPicPr>
            <a:picLocks noChangeAspect="1"/>
          </p:cNvPicPr>
          <p:nvPr/>
        </p:nvPicPr>
        <p:blipFill>
          <a:blip r:embed="rId5" cstate="print"/>
          <a:stretch>
            <a:fillRect/>
          </a:stretch>
        </p:blipFill>
        <p:spPr>
          <a:xfrm>
            <a:off x="8397875" y="99695"/>
            <a:ext cx="2422525" cy="796290"/>
          </a:xfrm>
          <a:prstGeom prst="rect">
            <a:avLst/>
          </a:prstGeom>
        </p:spPr>
      </p:pic>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custDataLst>
              <p:tags r:id="rId2"/>
            </p:custDataLst>
          </p:nvPr>
        </p:nvSpPr>
        <p:spPr>
          <a:xfrm>
            <a:off x="735446" y="1646938"/>
            <a:ext cx="761040" cy="376237"/>
          </a:xfrm>
          <a:custGeom>
            <a:avLst/>
            <a:gdLst>
              <a:gd name="connsiteX0" fmla="*/ 0 w 761040"/>
              <a:gd name="connsiteY0" fmla="*/ 0 h 376237"/>
              <a:gd name="connsiteX1" fmla="*/ 171932 w 761040"/>
              <a:gd name="connsiteY1" fmla="*/ 0 h 376237"/>
              <a:gd name="connsiteX2" fmla="*/ 187438 w 761040"/>
              <a:gd name="connsiteY2" fmla="*/ 76803 h 376237"/>
              <a:gd name="connsiteX3" fmla="*/ 380520 w 761040"/>
              <a:gd name="connsiteY3" fmla="*/ 204787 h 376237"/>
              <a:gd name="connsiteX4" fmla="*/ 573603 w 761040"/>
              <a:gd name="connsiteY4" fmla="*/ 76803 h 376237"/>
              <a:gd name="connsiteX5" fmla="*/ 589109 w 761040"/>
              <a:gd name="connsiteY5" fmla="*/ 0 h 376237"/>
              <a:gd name="connsiteX6" fmla="*/ 761040 w 761040"/>
              <a:gd name="connsiteY6" fmla="*/ 0 h 376237"/>
              <a:gd name="connsiteX7" fmla="*/ 753780 w 761040"/>
              <a:gd name="connsiteY7" fmla="*/ 72022 h 376237"/>
              <a:gd name="connsiteX8" fmla="*/ 380520 w 761040"/>
              <a:gd name="connsiteY8" fmla="*/ 376237 h 376237"/>
              <a:gd name="connsiteX9" fmla="*/ 7261 w 761040"/>
              <a:gd name="connsiteY9" fmla="*/ 72022 h 376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1040" h="376237">
                <a:moveTo>
                  <a:pt x="0" y="0"/>
                </a:moveTo>
                <a:lnTo>
                  <a:pt x="171932" y="0"/>
                </a:lnTo>
                <a:lnTo>
                  <a:pt x="187438" y="76803"/>
                </a:lnTo>
                <a:cubicBezTo>
                  <a:pt x="219249" y="152014"/>
                  <a:pt x="293722" y="204787"/>
                  <a:pt x="380520" y="204787"/>
                </a:cubicBezTo>
                <a:cubicBezTo>
                  <a:pt x="467318" y="204787"/>
                  <a:pt x="541791" y="152014"/>
                  <a:pt x="573603" y="76803"/>
                </a:cubicBezTo>
                <a:lnTo>
                  <a:pt x="589109" y="0"/>
                </a:lnTo>
                <a:lnTo>
                  <a:pt x="761040" y="0"/>
                </a:lnTo>
                <a:lnTo>
                  <a:pt x="753780" y="72022"/>
                </a:lnTo>
                <a:cubicBezTo>
                  <a:pt x="718253" y="245637"/>
                  <a:pt x="564638" y="376237"/>
                  <a:pt x="380520" y="376237"/>
                </a:cubicBezTo>
                <a:cubicBezTo>
                  <a:pt x="196403" y="376237"/>
                  <a:pt x="42788" y="245637"/>
                  <a:pt x="7261" y="72022"/>
                </a:cubicBezTo>
                <a:close/>
              </a:path>
            </a:pathLst>
          </a:custGeom>
          <a:solidFill>
            <a:srgbClr val="F07F09"/>
          </a:solidFill>
        </p:spPr>
        <p:txBody>
          <a:bodyPr rot="0" spcFirstLastPara="0" vertOverflow="overflow" horzOverflow="overflow" vert="horz" wrap="square" lIns="91440" tIns="45720" rIns="91440" bIns="504000" numCol="1" spcCol="0" rtlCol="0" fromWordArt="0" anchor="ctr" anchorCtr="0" forceAA="0" compatLnSpc="1"/>
          <a:lstStyle/>
          <a:p>
            <a:pPr algn="ctr">
              <a:lnSpc>
                <a:spcPct val="130000"/>
              </a:lnSpc>
            </a:pPr>
            <a:r>
              <a:rPr lang="en-US" altLang="zh-CN" sz="1600" b="1" dirty="0">
                <a:solidFill>
                  <a:srgbClr val="F07F09"/>
                </a:solidFill>
                <a:sym typeface="Arial" panose="020B0604020202020204" pitchFamily="34" charset="0"/>
              </a:rPr>
              <a:t>A1</a:t>
            </a:r>
          </a:p>
        </p:txBody>
      </p:sp>
      <p:sp>
        <p:nvSpPr>
          <p:cNvPr id="5" name="矩形 4"/>
          <p:cNvSpPr/>
          <p:nvPr>
            <p:custDataLst>
              <p:tags r:id="rId3"/>
            </p:custDataLst>
          </p:nvPr>
        </p:nvSpPr>
        <p:spPr>
          <a:xfrm>
            <a:off x="1496695" y="1637665"/>
            <a:ext cx="4669155" cy="692785"/>
          </a:xfrm>
          <a:prstGeom prst="rect">
            <a:avLst/>
          </a:prstGeom>
        </p:spPr>
        <p:txBody>
          <a:bodyPr wrap="square" anchor="ctr" anchorCtr="0">
            <a:normAutofit fontScale="92500"/>
          </a:bodyPr>
          <a:lstStyle/>
          <a:p>
            <a:pPr algn="just">
              <a:lnSpc>
                <a:spcPct val="120000"/>
              </a:lnSpc>
            </a:pPr>
            <a:r>
              <a:rPr lang="zh-CN" altLang="en-US" kern="0" dirty="0">
                <a:solidFill>
                  <a:srgbClr val="000000"/>
                </a:solidFill>
                <a:latin typeface="黑体" panose="02010609060101010101" pitchFamily="49" charset="-122"/>
                <a:ea typeface="黑体" panose="02010609060101010101" pitchFamily="49" charset="-122"/>
                <a:cs typeface="黑体" panose="02010609060101010101" pitchFamily="49" charset="-122"/>
                <a:sym typeface="Arial" panose="020B0604020202020204" pitchFamily="34" charset="0"/>
              </a:rPr>
              <a:t>三周英语和澳大利亚文化课程</a:t>
            </a:r>
          </a:p>
          <a:p>
            <a:pPr algn="just">
              <a:lnSpc>
                <a:spcPct val="120000"/>
              </a:lnSpc>
            </a:pPr>
            <a:r>
              <a:rPr lang="en-US" altLang="zh-CN" kern="0" dirty="0">
                <a:solidFill>
                  <a:srgbClr val="000000"/>
                </a:solidFill>
                <a:latin typeface="黑体" panose="02010609060101010101" pitchFamily="49" charset="-122"/>
                <a:ea typeface="黑体" panose="02010609060101010101" pitchFamily="49" charset="-122"/>
                <a:cs typeface="黑体" panose="02010609060101010101" pitchFamily="49" charset="-122"/>
                <a:sym typeface="Arial" panose="020B0604020202020204" pitchFamily="34" charset="0"/>
              </a:rPr>
              <a:t>1</a:t>
            </a:r>
            <a:r>
              <a:rPr lang="zh-CN" altLang="en-US" kern="0" dirty="0">
                <a:solidFill>
                  <a:srgbClr val="000000"/>
                </a:solidFill>
                <a:latin typeface="黑体" panose="02010609060101010101" pitchFamily="49" charset="-122"/>
                <a:ea typeface="黑体" panose="02010609060101010101" pitchFamily="49" charset="-122"/>
                <a:cs typeface="黑体" panose="02010609060101010101" pitchFamily="49" charset="-122"/>
                <a:sym typeface="Arial" panose="020B0604020202020204" pitchFamily="34" charset="0"/>
              </a:rPr>
              <a:t>月</a:t>
            </a:r>
            <a:r>
              <a:rPr lang="en-US" altLang="zh-CN" kern="0" dirty="0">
                <a:solidFill>
                  <a:srgbClr val="000000"/>
                </a:solidFill>
                <a:latin typeface="黑体" panose="02010609060101010101" pitchFamily="49" charset="-122"/>
                <a:ea typeface="黑体" panose="02010609060101010101" pitchFamily="49" charset="-122"/>
                <a:cs typeface="黑体" panose="02010609060101010101" pitchFamily="49" charset="-122"/>
                <a:sym typeface="Arial" panose="020B0604020202020204" pitchFamily="34" charset="0"/>
              </a:rPr>
              <a:t>19</a:t>
            </a:r>
            <a:r>
              <a:rPr lang="zh-CN" altLang="en-US" kern="0" dirty="0">
                <a:solidFill>
                  <a:srgbClr val="000000"/>
                </a:solidFill>
                <a:latin typeface="黑体" panose="02010609060101010101" pitchFamily="49" charset="-122"/>
                <a:ea typeface="黑体" panose="02010609060101010101" pitchFamily="49" charset="-122"/>
                <a:cs typeface="黑体" panose="02010609060101010101" pitchFamily="49" charset="-122"/>
                <a:sym typeface="Arial" panose="020B0604020202020204" pitchFamily="34" charset="0"/>
              </a:rPr>
              <a:t>日</a:t>
            </a:r>
            <a:r>
              <a:rPr lang="en-US" altLang="zh-CN" kern="0" dirty="0">
                <a:solidFill>
                  <a:srgbClr val="000000"/>
                </a:solidFill>
                <a:latin typeface="黑体" panose="02010609060101010101" pitchFamily="49" charset="-122"/>
                <a:ea typeface="黑体" panose="02010609060101010101" pitchFamily="49" charset="-122"/>
                <a:cs typeface="黑体" panose="02010609060101010101" pitchFamily="49" charset="-122"/>
                <a:sym typeface="Arial" panose="020B0604020202020204" pitchFamily="34" charset="0"/>
              </a:rPr>
              <a:t>-2</a:t>
            </a:r>
            <a:r>
              <a:rPr lang="zh-CN" altLang="en-US" kern="0" dirty="0">
                <a:solidFill>
                  <a:srgbClr val="000000"/>
                </a:solidFill>
                <a:latin typeface="黑体" panose="02010609060101010101" pitchFamily="49" charset="-122"/>
                <a:ea typeface="黑体" panose="02010609060101010101" pitchFamily="49" charset="-122"/>
                <a:cs typeface="黑体" panose="02010609060101010101" pitchFamily="49" charset="-122"/>
                <a:sym typeface="Arial" panose="020B0604020202020204" pitchFamily="34" charset="0"/>
              </a:rPr>
              <a:t>月</a:t>
            </a:r>
            <a:r>
              <a:rPr lang="en-US" altLang="zh-CN" kern="0" dirty="0">
                <a:solidFill>
                  <a:srgbClr val="000000"/>
                </a:solidFill>
                <a:latin typeface="黑体" panose="02010609060101010101" pitchFamily="49" charset="-122"/>
                <a:ea typeface="黑体" panose="02010609060101010101" pitchFamily="49" charset="-122"/>
                <a:cs typeface="黑体" panose="02010609060101010101" pitchFamily="49" charset="-122"/>
                <a:sym typeface="Arial" panose="020B0604020202020204" pitchFamily="34" charset="0"/>
              </a:rPr>
              <a:t>10</a:t>
            </a:r>
            <a:r>
              <a:rPr lang="zh-CN" altLang="en-US" kern="0" dirty="0">
                <a:solidFill>
                  <a:srgbClr val="000000"/>
                </a:solidFill>
                <a:latin typeface="黑体" panose="02010609060101010101" pitchFamily="49" charset="-122"/>
                <a:ea typeface="黑体" panose="02010609060101010101" pitchFamily="49" charset="-122"/>
                <a:cs typeface="黑体" panose="02010609060101010101" pitchFamily="49" charset="-122"/>
                <a:sym typeface="Arial" panose="020B0604020202020204" pitchFamily="34" charset="0"/>
              </a:rPr>
              <a:t>日</a:t>
            </a:r>
          </a:p>
        </p:txBody>
      </p:sp>
      <p:sp>
        <p:nvSpPr>
          <p:cNvPr id="8" name="任意多边形 7"/>
          <p:cNvSpPr/>
          <p:nvPr>
            <p:custDataLst>
              <p:tags r:id="rId4"/>
            </p:custDataLst>
          </p:nvPr>
        </p:nvSpPr>
        <p:spPr>
          <a:xfrm>
            <a:off x="735446" y="2797558"/>
            <a:ext cx="761040" cy="376237"/>
          </a:xfrm>
          <a:custGeom>
            <a:avLst/>
            <a:gdLst>
              <a:gd name="connsiteX0" fmla="*/ 0 w 761040"/>
              <a:gd name="connsiteY0" fmla="*/ 0 h 376237"/>
              <a:gd name="connsiteX1" fmla="*/ 171932 w 761040"/>
              <a:gd name="connsiteY1" fmla="*/ 0 h 376237"/>
              <a:gd name="connsiteX2" fmla="*/ 187438 w 761040"/>
              <a:gd name="connsiteY2" fmla="*/ 76803 h 376237"/>
              <a:gd name="connsiteX3" fmla="*/ 380520 w 761040"/>
              <a:gd name="connsiteY3" fmla="*/ 204787 h 376237"/>
              <a:gd name="connsiteX4" fmla="*/ 573603 w 761040"/>
              <a:gd name="connsiteY4" fmla="*/ 76803 h 376237"/>
              <a:gd name="connsiteX5" fmla="*/ 589109 w 761040"/>
              <a:gd name="connsiteY5" fmla="*/ 0 h 376237"/>
              <a:gd name="connsiteX6" fmla="*/ 761040 w 761040"/>
              <a:gd name="connsiteY6" fmla="*/ 0 h 376237"/>
              <a:gd name="connsiteX7" fmla="*/ 753780 w 761040"/>
              <a:gd name="connsiteY7" fmla="*/ 72022 h 376237"/>
              <a:gd name="connsiteX8" fmla="*/ 380520 w 761040"/>
              <a:gd name="connsiteY8" fmla="*/ 376237 h 376237"/>
              <a:gd name="connsiteX9" fmla="*/ 7261 w 761040"/>
              <a:gd name="connsiteY9" fmla="*/ 72022 h 376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1040" h="376237">
                <a:moveTo>
                  <a:pt x="0" y="0"/>
                </a:moveTo>
                <a:lnTo>
                  <a:pt x="171932" y="0"/>
                </a:lnTo>
                <a:lnTo>
                  <a:pt x="187438" y="76803"/>
                </a:lnTo>
                <a:cubicBezTo>
                  <a:pt x="219249" y="152014"/>
                  <a:pt x="293722" y="204787"/>
                  <a:pt x="380520" y="204787"/>
                </a:cubicBezTo>
                <a:cubicBezTo>
                  <a:pt x="467318" y="204787"/>
                  <a:pt x="541791" y="152014"/>
                  <a:pt x="573603" y="76803"/>
                </a:cubicBezTo>
                <a:lnTo>
                  <a:pt x="589109" y="0"/>
                </a:lnTo>
                <a:lnTo>
                  <a:pt x="761040" y="0"/>
                </a:lnTo>
                <a:lnTo>
                  <a:pt x="753780" y="72022"/>
                </a:lnTo>
                <a:cubicBezTo>
                  <a:pt x="718253" y="245637"/>
                  <a:pt x="564638" y="376237"/>
                  <a:pt x="380520" y="376237"/>
                </a:cubicBezTo>
                <a:cubicBezTo>
                  <a:pt x="196403" y="376237"/>
                  <a:pt x="42788" y="245637"/>
                  <a:pt x="7261" y="72022"/>
                </a:cubicBezTo>
                <a:close/>
              </a:path>
            </a:pathLst>
          </a:custGeom>
          <a:solidFill>
            <a:srgbClr val="9F2936"/>
          </a:solidFill>
        </p:spPr>
        <p:txBody>
          <a:bodyPr rot="0" spcFirstLastPara="0" vertOverflow="overflow" horzOverflow="overflow" vert="horz" wrap="square" lIns="91440" tIns="45720" rIns="91440" bIns="504000" numCol="1" spcCol="0" rtlCol="0" fromWordArt="0" anchor="ctr" anchorCtr="0" forceAA="0" compatLnSpc="1"/>
          <a:lstStyle/>
          <a:p>
            <a:pPr algn="ctr">
              <a:lnSpc>
                <a:spcPct val="130000"/>
              </a:lnSpc>
            </a:pPr>
            <a:r>
              <a:rPr lang="en-US" altLang="zh-CN" sz="1600" b="1" dirty="0" err="1">
                <a:solidFill>
                  <a:srgbClr val="9F2936"/>
                </a:solidFill>
                <a:sym typeface="Arial" panose="020B0604020202020204" pitchFamily="34" charset="0"/>
              </a:rPr>
              <a:t>A2</a:t>
            </a:r>
          </a:p>
        </p:txBody>
      </p:sp>
      <p:sp>
        <p:nvSpPr>
          <p:cNvPr id="10" name="矩形 9"/>
          <p:cNvSpPr/>
          <p:nvPr>
            <p:custDataLst>
              <p:tags r:id="rId5"/>
            </p:custDataLst>
          </p:nvPr>
        </p:nvSpPr>
        <p:spPr>
          <a:xfrm>
            <a:off x="1496695" y="2788285"/>
            <a:ext cx="4669155" cy="779780"/>
          </a:xfrm>
          <a:prstGeom prst="rect">
            <a:avLst/>
          </a:prstGeom>
        </p:spPr>
        <p:txBody>
          <a:bodyPr wrap="square" anchor="ctr" anchorCtr="0">
            <a:normAutofit/>
          </a:bodyPr>
          <a:lstStyle/>
          <a:p>
            <a:pPr algn="just">
              <a:lnSpc>
                <a:spcPct val="120000"/>
              </a:lnSpc>
            </a:pPr>
            <a:r>
              <a:rPr lang="zh-CN" altLang="pt-BR" kern="0" dirty="0">
                <a:solidFill>
                  <a:srgbClr val="000000"/>
                </a:solidFill>
                <a:latin typeface="黑体" panose="02010609060101010101" pitchFamily="49" charset="-122"/>
                <a:ea typeface="黑体" panose="02010609060101010101" pitchFamily="49" charset="-122"/>
                <a:cs typeface="黑体" panose="02010609060101010101" pitchFamily="49" charset="-122"/>
                <a:sym typeface="Arial" panose="020B0604020202020204" pitchFamily="34" charset="0"/>
              </a:rPr>
              <a:t>三周理工科专业课程</a:t>
            </a:r>
          </a:p>
          <a:p>
            <a:pPr algn="just">
              <a:lnSpc>
                <a:spcPct val="120000"/>
              </a:lnSpc>
            </a:pPr>
            <a:r>
              <a:rPr lang="en-US" altLang="zh-CN" kern="0" dirty="0">
                <a:solidFill>
                  <a:srgbClr val="000000"/>
                </a:solidFill>
                <a:latin typeface="黑体" panose="02010609060101010101" pitchFamily="49" charset="-122"/>
                <a:ea typeface="黑体" panose="02010609060101010101" pitchFamily="49" charset="-122"/>
                <a:cs typeface="黑体" panose="02010609060101010101" pitchFamily="49" charset="-122"/>
                <a:sym typeface="Arial" panose="020B0604020202020204" pitchFamily="34" charset="0"/>
              </a:rPr>
              <a:t>1</a:t>
            </a:r>
            <a:r>
              <a:rPr lang="zh-CN" altLang="en-US" kern="0" dirty="0">
                <a:solidFill>
                  <a:srgbClr val="000000"/>
                </a:solidFill>
                <a:latin typeface="黑体" panose="02010609060101010101" pitchFamily="49" charset="-122"/>
                <a:ea typeface="黑体" panose="02010609060101010101" pitchFamily="49" charset="-122"/>
                <a:cs typeface="黑体" panose="02010609060101010101" pitchFamily="49" charset="-122"/>
                <a:sym typeface="Arial" panose="020B0604020202020204" pitchFamily="34" charset="0"/>
              </a:rPr>
              <a:t>月</a:t>
            </a:r>
            <a:r>
              <a:rPr lang="en-US" altLang="zh-CN" kern="0" dirty="0">
                <a:solidFill>
                  <a:srgbClr val="000000"/>
                </a:solidFill>
                <a:latin typeface="黑体" panose="02010609060101010101" pitchFamily="49" charset="-122"/>
                <a:ea typeface="黑体" panose="02010609060101010101" pitchFamily="49" charset="-122"/>
                <a:cs typeface="黑体" panose="02010609060101010101" pitchFamily="49" charset="-122"/>
                <a:sym typeface="Arial" panose="020B0604020202020204" pitchFamily="34" charset="0"/>
              </a:rPr>
              <a:t>19</a:t>
            </a:r>
            <a:r>
              <a:rPr lang="zh-CN" altLang="en-US" kern="0" dirty="0">
                <a:solidFill>
                  <a:srgbClr val="000000"/>
                </a:solidFill>
                <a:latin typeface="黑体" panose="02010609060101010101" pitchFamily="49" charset="-122"/>
                <a:ea typeface="黑体" panose="02010609060101010101" pitchFamily="49" charset="-122"/>
                <a:cs typeface="黑体" panose="02010609060101010101" pitchFamily="49" charset="-122"/>
                <a:sym typeface="Arial" panose="020B0604020202020204" pitchFamily="34" charset="0"/>
              </a:rPr>
              <a:t>日</a:t>
            </a:r>
            <a:r>
              <a:rPr lang="en-US" altLang="zh-CN" kern="0" dirty="0">
                <a:solidFill>
                  <a:srgbClr val="000000"/>
                </a:solidFill>
                <a:latin typeface="黑体" panose="02010609060101010101" pitchFamily="49" charset="-122"/>
                <a:ea typeface="黑体" panose="02010609060101010101" pitchFamily="49" charset="-122"/>
                <a:cs typeface="黑体" panose="02010609060101010101" pitchFamily="49" charset="-122"/>
                <a:sym typeface="Arial" panose="020B0604020202020204" pitchFamily="34" charset="0"/>
              </a:rPr>
              <a:t>-2</a:t>
            </a:r>
            <a:r>
              <a:rPr lang="zh-CN" altLang="en-US" kern="0" dirty="0">
                <a:solidFill>
                  <a:srgbClr val="000000"/>
                </a:solidFill>
                <a:latin typeface="黑体" panose="02010609060101010101" pitchFamily="49" charset="-122"/>
                <a:ea typeface="黑体" panose="02010609060101010101" pitchFamily="49" charset="-122"/>
                <a:cs typeface="黑体" panose="02010609060101010101" pitchFamily="49" charset="-122"/>
                <a:sym typeface="Arial" panose="020B0604020202020204" pitchFamily="34" charset="0"/>
              </a:rPr>
              <a:t>月</a:t>
            </a:r>
            <a:r>
              <a:rPr lang="en-US" altLang="zh-CN" kern="0" dirty="0">
                <a:solidFill>
                  <a:srgbClr val="000000"/>
                </a:solidFill>
                <a:latin typeface="黑体" panose="02010609060101010101" pitchFamily="49" charset="-122"/>
                <a:ea typeface="黑体" panose="02010609060101010101" pitchFamily="49" charset="-122"/>
                <a:cs typeface="黑体" panose="02010609060101010101" pitchFamily="49" charset="-122"/>
                <a:sym typeface="Arial" panose="020B0604020202020204" pitchFamily="34" charset="0"/>
              </a:rPr>
              <a:t>10</a:t>
            </a:r>
            <a:r>
              <a:rPr lang="zh-CN" altLang="en-US" kern="0" dirty="0">
                <a:solidFill>
                  <a:srgbClr val="000000"/>
                </a:solidFill>
                <a:latin typeface="黑体" panose="02010609060101010101" pitchFamily="49" charset="-122"/>
                <a:ea typeface="黑体" panose="02010609060101010101" pitchFamily="49" charset="-122"/>
                <a:cs typeface="黑体" panose="02010609060101010101" pitchFamily="49" charset="-122"/>
                <a:sym typeface="Arial" panose="020B0604020202020204" pitchFamily="34" charset="0"/>
              </a:rPr>
              <a:t>日</a:t>
            </a:r>
          </a:p>
          <a:p>
            <a:pPr algn="just">
              <a:lnSpc>
                <a:spcPct val="120000"/>
              </a:lnSpc>
            </a:pPr>
            <a:endParaRPr lang="zh-CN" altLang="pt-BR" kern="0" dirty="0">
              <a:solidFill>
                <a:srgbClr val="000000"/>
              </a:solidFill>
              <a:latin typeface="黑体" panose="02010609060101010101" pitchFamily="49" charset="-122"/>
              <a:ea typeface="黑体" panose="02010609060101010101" pitchFamily="49" charset="-122"/>
              <a:cs typeface="黑体" panose="02010609060101010101" pitchFamily="49" charset="-122"/>
              <a:sym typeface="Arial" panose="020B0604020202020204" pitchFamily="34" charset="0"/>
            </a:endParaRPr>
          </a:p>
        </p:txBody>
      </p:sp>
      <p:sp>
        <p:nvSpPr>
          <p:cNvPr id="12" name="任意多边形 11"/>
          <p:cNvSpPr/>
          <p:nvPr>
            <p:custDataLst>
              <p:tags r:id="rId6"/>
            </p:custDataLst>
          </p:nvPr>
        </p:nvSpPr>
        <p:spPr>
          <a:xfrm>
            <a:off x="735446" y="3948178"/>
            <a:ext cx="761040" cy="376237"/>
          </a:xfrm>
          <a:custGeom>
            <a:avLst/>
            <a:gdLst>
              <a:gd name="connsiteX0" fmla="*/ 0 w 761040"/>
              <a:gd name="connsiteY0" fmla="*/ 0 h 376237"/>
              <a:gd name="connsiteX1" fmla="*/ 171932 w 761040"/>
              <a:gd name="connsiteY1" fmla="*/ 0 h 376237"/>
              <a:gd name="connsiteX2" fmla="*/ 187438 w 761040"/>
              <a:gd name="connsiteY2" fmla="*/ 76803 h 376237"/>
              <a:gd name="connsiteX3" fmla="*/ 380520 w 761040"/>
              <a:gd name="connsiteY3" fmla="*/ 204787 h 376237"/>
              <a:gd name="connsiteX4" fmla="*/ 573603 w 761040"/>
              <a:gd name="connsiteY4" fmla="*/ 76803 h 376237"/>
              <a:gd name="connsiteX5" fmla="*/ 589109 w 761040"/>
              <a:gd name="connsiteY5" fmla="*/ 0 h 376237"/>
              <a:gd name="connsiteX6" fmla="*/ 761040 w 761040"/>
              <a:gd name="connsiteY6" fmla="*/ 0 h 376237"/>
              <a:gd name="connsiteX7" fmla="*/ 753780 w 761040"/>
              <a:gd name="connsiteY7" fmla="*/ 72022 h 376237"/>
              <a:gd name="connsiteX8" fmla="*/ 380520 w 761040"/>
              <a:gd name="connsiteY8" fmla="*/ 376237 h 376237"/>
              <a:gd name="connsiteX9" fmla="*/ 7261 w 761040"/>
              <a:gd name="connsiteY9" fmla="*/ 72022 h 376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1040" h="376237">
                <a:moveTo>
                  <a:pt x="0" y="0"/>
                </a:moveTo>
                <a:lnTo>
                  <a:pt x="171932" y="0"/>
                </a:lnTo>
                <a:lnTo>
                  <a:pt x="187438" y="76803"/>
                </a:lnTo>
                <a:cubicBezTo>
                  <a:pt x="219249" y="152014"/>
                  <a:pt x="293722" y="204787"/>
                  <a:pt x="380520" y="204787"/>
                </a:cubicBezTo>
                <a:cubicBezTo>
                  <a:pt x="467318" y="204787"/>
                  <a:pt x="541791" y="152014"/>
                  <a:pt x="573603" y="76803"/>
                </a:cubicBezTo>
                <a:lnTo>
                  <a:pt x="589109" y="0"/>
                </a:lnTo>
                <a:lnTo>
                  <a:pt x="761040" y="0"/>
                </a:lnTo>
                <a:lnTo>
                  <a:pt x="753780" y="72022"/>
                </a:lnTo>
                <a:cubicBezTo>
                  <a:pt x="718253" y="245637"/>
                  <a:pt x="564638" y="376237"/>
                  <a:pt x="380520" y="376237"/>
                </a:cubicBezTo>
                <a:cubicBezTo>
                  <a:pt x="196403" y="376237"/>
                  <a:pt x="42788" y="245637"/>
                  <a:pt x="7261" y="72022"/>
                </a:cubicBezTo>
                <a:close/>
              </a:path>
            </a:pathLst>
          </a:custGeom>
          <a:solidFill>
            <a:srgbClr val="1B587C"/>
          </a:solidFill>
        </p:spPr>
        <p:txBody>
          <a:bodyPr rot="0" spcFirstLastPara="0" vertOverflow="overflow" horzOverflow="overflow" vert="horz" wrap="square" lIns="91440" tIns="45720" rIns="91440" bIns="504000" numCol="1" spcCol="0" rtlCol="0" fromWordArt="0" anchor="ctr" anchorCtr="0" forceAA="0" compatLnSpc="1"/>
          <a:lstStyle/>
          <a:p>
            <a:pPr algn="ctr">
              <a:lnSpc>
                <a:spcPct val="130000"/>
              </a:lnSpc>
            </a:pPr>
            <a:r>
              <a:rPr lang="en-US" altLang="zh-CN" sz="1600" b="1" dirty="0" err="1">
                <a:solidFill>
                  <a:srgbClr val="1B587C"/>
                </a:solidFill>
                <a:sym typeface="Arial" panose="020B0604020202020204" pitchFamily="34" charset="0"/>
              </a:rPr>
              <a:t>A3</a:t>
            </a:r>
          </a:p>
        </p:txBody>
      </p:sp>
      <p:sp>
        <p:nvSpPr>
          <p:cNvPr id="13" name="矩形 12"/>
          <p:cNvSpPr/>
          <p:nvPr>
            <p:custDataLst>
              <p:tags r:id="rId7"/>
            </p:custDataLst>
          </p:nvPr>
        </p:nvSpPr>
        <p:spPr>
          <a:xfrm>
            <a:off x="1496695" y="3938905"/>
            <a:ext cx="4669155" cy="779780"/>
          </a:xfrm>
          <a:prstGeom prst="rect">
            <a:avLst/>
          </a:prstGeom>
        </p:spPr>
        <p:txBody>
          <a:bodyPr wrap="square" anchor="ctr" anchorCtr="0">
            <a:normAutofit/>
          </a:bodyPr>
          <a:lstStyle/>
          <a:p>
            <a:pPr algn="just">
              <a:lnSpc>
                <a:spcPct val="120000"/>
              </a:lnSpc>
            </a:pPr>
            <a:r>
              <a:rPr lang="zh-CN" altLang="pt-BR" kern="0" dirty="0">
                <a:solidFill>
                  <a:srgbClr val="000000"/>
                </a:solidFill>
                <a:latin typeface="黑体" panose="02010609060101010101" pitchFamily="49" charset="-122"/>
                <a:ea typeface="黑体" panose="02010609060101010101" pitchFamily="49" charset="-122"/>
                <a:cs typeface="黑体" panose="02010609060101010101" pitchFamily="49" charset="-122"/>
                <a:sym typeface="Arial" panose="020B0604020202020204" pitchFamily="34" charset="0"/>
              </a:rPr>
              <a:t>三周商科专业课程</a:t>
            </a:r>
          </a:p>
          <a:p>
            <a:pPr algn="just">
              <a:lnSpc>
                <a:spcPct val="120000"/>
              </a:lnSpc>
            </a:pPr>
            <a:r>
              <a:rPr lang="en-US" altLang="zh-CN" kern="0" dirty="0">
                <a:solidFill>
                  <a:srgbClr val="000000"/>
                </a:solidFill>
                <a:latin typeface="黑体" panose="02010609060101010101" pitchFamily="49" charset="-122"/>
                <a:ea typeface="黑体" panose="02010609060101010101" pitchFamily="49" charset="-122"/>
                <a:cs typeface="黑体" panose="02010609060101010101" pitchFamily="49" charset="-122"/>
                <a:sym typeface="Arial" panose="020B0604020202020204" pitchFamily="34" charset="0"/>
              </a:rPr>
              <a:t>1</a:t>
            </a:r>
            <a:r>
              <a:rPr lang="zh-CN" altLang="en-US" kern="0" dirty="0">
                <a:solidFill>
                  <a:srgbClr val="000000"/>
                </a:solidFill>
                <a:latin typeface="黑体" panose="02010609060101010101" pitchFamily="49" charset="-122"/>
                <a:ea typeface="黑体" panose="02010609060101010101" pitchFamily="49" charset="-122"/>
                <a:cs typeface="黑体" panose="02010609060101010101" pitchFamily="49" charset="-122"/>
                <a:sym typeface="Arial" panose="020B0604020202020204" pitchFamily="34" charset="0"/>
              </a:rPr>
              <a:t>月</a:t>
            </a:r>
            <a:r>
              <a:rPr lang="en-US" altLang="zh-CN" kern="0" dirty="0">
                <a:solidFill>
                  <a:srgbClr val="000000"/>
                </a:solidFill>
                <a:latin typeface="黑体" panose="02010609060101010101" pitchFamily="49" charset="-122"/>
                <a:ea typeface="黑体" panose="02010609060101010101" pitchFamily="49" charset="-122"/>
                <a:cs typeface="黑体" panose="02010609060101010101" pitchFamily="49" charset="-122"/>
                <a:sym typeface="Arial" panose="020B0604020202020204" pitchFamily="34" charset="0"/>
              </a:rPr>
              <a:t>19</a:t>
            </a:r>
            <a:r>
              <a:rPr lang="zh-CN" altLang="en-US" kern="0" dirty="0">
                <a:solidFill>
                  <a:srgbClr val="000000"/>
                </a:solidFill>
                <a:latin typeface="黑体" panose="02010609060101010101" pitchFamily="49" charset="-122"/>
                <a:ea typeface="黑体" panose="02010609060101010101" pitchFamily="49" charset="-122"/>
                <a:cs typeface="黑体" panose="02010609060101010101" pitchFamily="49" charset="-122"/>
                <a:sym typeface="Arial" panose="020B0604020202020204" pitchFamily="34" charset="0"/>
              </a:rPr>
              <a:t>日</a:t>
            </a:r>
            <a:r>
              <a:rPr lang="en-US" altLang="zh-CN" kern="0" dirty="0">
                <a:solidFill>
                  <a:srgbClr val="000000"/>
                </a:solidFill>
                <a:latin typeface="黑体" panose="02010609060101010101" pitchFamily="49" charset="-122"/>
                <a:ea typeface="黑体" panose="02010609060101010101" pitchFamily="49" charset="-122"/>
                <a:cs typeface="黑体" panose="02010609060101010101" pitchFamily="49" charset="-122"/>
                <a:sym typeface="Arial" panose="020B0604020202020204" pitchFamily="34" charset="0"/>
              </a:rPr>
              <a:t>-2</a:t>
            </a:r>
            <a:r>
              <a:rPr lang="zh-CN" altLang="en-US" kern="0" dirty="0">
                <a:solidFill>
                  <a:srgbClr val="000000"/>
                </a:solidFill>
                <a:latin typeface="黑体" panose="02010609060101010101" pitchFamily="49" charset="-122"/>
                <a:ea typeface="黑体" panose="02010609060101010101" pitchFamily="49" charset="-122"/>
                <a:cs typeface="黑体" panose="02010609060101010101" pitchFamily="49" charset="-122"/>
                <a:sym typeface="Arial" panose="020B0604020202020204" pitchFamily="34" charset="0"/>
              </a:rPr>
              <a:t>月</a:t>
            </a:r>
            <a:r>
              <a:rPr lang="en-US" altLang="zh-CN" kern="0" dirty="0">
                <a:solidFill>
                  <a:srgbClr val="000000"/>
                </a:solidFill>
                <a:latin typeface="黑体" panose="02010609060101010101" pitchFamily="49" charset="-122"/>
                <a:ea typeface="黑体" panose="02010609060101010101" pitchFamily="49" charset="-122"/>
                <a:cs typeface="黑体" panose="02010609060101010101" pitchFamily="49" charset="-122"/>
                <a:sym typeface="Arial" panose="020B0604020202020204" pitchFamily="34" charset="0"/>
              </a:rPr>
              <a:t>10</a:t>
            </a:r>
            <a:r>
              <a:rPr lang="zh-CN" altLang="en-US" kern="0" dirty="0">
                <a:solidFill>
                  <a:srgbClr val="000000"/>
                </a:solidFill>
                <a:latin typeface="黑体" panose="02010609060101010101" pitchFamily="49" charset="-122"/>
                <a:ea typeface="黑体" panose="02010609060101010101" pitchFamily="49" charset="-122"/>
                <a:cs typeface="黑体" panose="02010609060101010101" pitchFamily="49" charset="-122"/>
                <a:sym typeface="Arial" panose="020B0604020202020204" pitchFamily="34" charset="0"/>
              </a:rPr>
              <a:t>日</a:t>
            </a:r>
            <a:endParaRPr lang="zh-CN" altLang="pt-BR" kern="0" dirty="0">
              <a:solidFill>
                <a:srgbClr val="000000"/>
              </a:solidFill>
              <a:latin typeface="黑体" panose="02010609060101010101" pitchFamily="49" charset="-122"/>
              <a:ea typeface="黑体" panose="02010609060101010101" pitchFamily="49" charset="-122"/>
              <a:cs typeface="黑体" panose="02010609060101010101" pitchFamily="49" charset="-122"/>
              <a:sym typeface="Arial" panose="020B0604020202020204" pitchFamily="34" charset="0"/>
            </a:endParaRPr>
          </a:p>
        </p:txBody>
      </p:sp>
      <p:sp>
        <p:nvSpPr>
          <p:cNvPr id="14338" name="矩形 1"/>
          <p:cNvSpPr>
            <a:spLocks noChangeArrowheads="1"/>
          </p:cNvSpPr>
          <p:nvPr/>
        </p:nvSpPr>
        <p:spPr bwMode="auto">
          <a:xfrm>
            <a:off x="0" y="231775"/>
            <a:ext cx="4237038" cy="841375"/>
          </a:xfrm>
          <a:custGeom>
            <a:avLst/>
            <a:gdLst>
              <a:gd name="T0" fmla="*/ 0 w 4236720"/>
              <a:gd name="T1" fmla="*/ 0 h 929640"/>
              <a:gd name="T2" fmla="*/ 4237356 w 4236720"/>
              <a:gd name="T3" fmla="*/ 0 h 929640"/>
              <a:gd name="T4" fmla="*/ 3642906 w 4236720"/>
              <a:gd name="T5" fmla="*/ 749007 h 929640"/>
              <a:gd name="T6" fmla="*/ 0 w 4236720"/>
              <a:gd name="T7" fmla="*/ 761490 h 929640"/>
              <a:gd name="T8" fmla="*/ 0 w 4236720"/>
              <a:gd name="T9" fmla="*/ 0 h 929640"/>
              <a:gd name="T10" fmla="*/ 0 60000 65536"/>
              <a:gd name="T11" fmla="*/ 0 60000 65536"/>
              <a:gd name="T12" fmla="*/ 0 60000 65536"/>
              <a:gd name="T13" fmla="*/ 0 60000 65536"/>
              <a:gd name="T14" fmla="*/ 0 60000 65536"/>
              <a:gd name="T15" fmla="*/ 0 w 4236720"/>
              <a:gd name="T16" fmla="*/ 0 h 929640"/>
              <a:gd name="T17" fmla="*/ 4236720 w 4236720"/>
              <a:gd name="T18" fmla="*/ 929640 h 929640"/>
            </a:gdLst>
            <a:ahLst/>
            <a:cxnLst>
              <a:cxn ang="T10">
                <a:pos x="T0" y="T1"/>
              </a:cxn>
              <a:cxn ang="T11">
                <a:pos x="T2" y="T3"/>
              </a:cxn>
              <a:cxn ang="T12">
                <a:pos x="T4" y="T5"/>
              </a:cxn>
              <a:cxn ang="T13">
                <a:pos x="T6" y="T7"/>
              </a:cxn>
              <a:cxn ang="T14">
                <a:pos x="T8" y="T9"/>
              </a:cxn>
            </a:cxnLst>
            <a:rect l="T15" t="T16" r="T17" b="T18"/>
            <a:pathLst>
              <a:path w="4236720" h="929640">
                <a:moveTo>
                  <a:pt x="0" y="0"/>
                </a:moveTo>
                <a:lnTo>
                  <a:pt x="4236720" y="0"/>
                </a:lnTo>
                <a:lnTo>
                  <a:pt x="3642360" y="914400"/>
                </a:lnTo>
                <a:lnTo>
                  <a:pt x="0" y="929640"/>
                </a:lnTo>
                <a:lnTo>
                  <a:pt x="0" y="0"/>
                </a:lnTo>
                <a:close/>
              </a:path>
            </a:pathLst>
          </a:custGeom>
          <a:solidFill>
            <a:srgbClr val="0A42DE"/>
          </a:solidFill>
          <a:ln>
            <a:noFill/>
          </a:ln>
          <a:extLst>
            <a:ext uri="{91240B29-F687-4F45-9708-019B960494DF}">
              <a14:hiddenLine xmlns:a14="http://schemas.microsoft.com/office/drawing/2010/main" xmlns="" w="12700">
                <a:solidFill>
                  <a:srgbClr val="42719B"/>
                </a:solidFill>
                <a:bevel/>
              </a14:hiddenLine>
            </a:ext>
          </a:extLst>
        </p:spPr>
        <p:txBody>
          <a:bodyPr anchor="ctr"/>
          <a:lstStyle/>
          <a:p>
            <a:endParaRPr lang="zh-CN" altLang="en-US"/>
          </a:p>
        </p:txBody>
      </p:sp>
      <p:sp>
        <p:nvSpPr>
          <p:cNvPr id="2" name="标题 4"/>
          <p:cNvSpPr>
            <a:spLocks noGrp="1"/>
          </p:cNvSpPr>
          <p:nvPr/>
        </p:nvSpPr>
        <p:spPr>
          <a:xfrm>
            <a:off x="0" y="237713"/>
            <a:ext cx="4237038" cy="835437"/>
          </a:xfrm>
          <a:prstGeom prst="rect">
            <a:avLst/>
          </a:prstGeom>
          <a:noFill/>
          <a:ln>
            <a:noFill/>
          </a:ln>
        </p:spPr>
        <p:txBody>
          <a:bodyPr vert="horz" wrap="square" lIns="91440" tIns="45720" rIns="91440" bIns="45720" numCol="1" anchor="ctr" anchorCtr="0" compatLnSpc="1"/>
          <a:lstStyle>
            <a:lvl1pPr marL="914400" indent="-914400" algn="l" rtl="0" eaLnBrk="0" fontAlgn="base" hangingPunct="0">
              <a:lnSpc>
                <a:spcPct val="90000"/>
              </a:lnSpc>
              <a:spcBef>
                <a:spcPct val="0"/>
              </a:spcBef>
              <a:spcAft>
                <a:spcPct val="0"/>
              </a:spcAft>
              <a:defRPr sz="3600" kern="1200">
                <a:solidFill>
                  <a:schemeClr val="tx1"/>
                </a:solidFill>
                <a:latin typeface="+mj-lt"/>
                <a:ea typeface="+mj-ea"/>
                <a:cs typeface="+mj-cs"/>
                <a:sym typeface="Calibri Light" panose="020F0302020204030204" charset="0"/>
              </a:defRPr>
            </a:lvl1pPr>
            <a:lvl2pPr marL="914400" indent="-914400" algn="l" rtl="0" eaLnBrk="0" fontAlgn="base" hangingPunct="0">
              <a:lnSpc>
                <a:spcPct val="90000"/>
              </a:lnSpc>
              <a:spcBef>
                <a:spcPct val="0"/>
              </a:spcBef>
              <a:spcAft>
                <a:spcPct val="0"/>
              </a:spcAft>
              <a:defRPr sz="3600">
                <a:solidFill>
                  <a:schemeClr val="tx1"/>
                </a:solidFill>
                <a:latin typeface="Arial" panose="020B0604020202020204" pitchFamily="34" charset="0"/>
                <a:ea typeface="黑体" panose="02010609060101010101" pitchFamily="49" charset="-122"/>
                <a:sym typeface="Calibri Light" panose="020F0302020204030204" charset="0"/>
              </a:defRPr>
            </a:lvl2pPr>
            <a:lvl3pPr marL="914400" indent="-914400" algn="l" rtl="0" eaLnBrk="0" fontAlgn="base" hangingPunct="0">
              <a:lnSpc>
                <a:spcPct val="90000"/>
              </a:lnSpc>
              <a:spcBef>
                <a:spcPct val="0"/>
              </a:spcBef>
              <a:spcAft>
                <a:spcPct val="0"/>
              </a:spcAft>
              <a:defRPr sz="3600">
                <a:solidFill>
                  <a:schemeClr val="tx1"/>
                </a:solidFill>
                <a:latin typeface="Arial" panose="020B0604020202020204" pitchFamily="34" charset="0"/>
                <a:ea typeface="黑体" panose="02010609060101010101" pitchFamily="49" charset="-122"/>
                <a:sym typeface="Calibri Light" panose="020F0302020204030204" charset="0"/>
              </a:defRPr>
            </a:lvl3pPr>
            <a:lvl4pPr marL="914400" indent="-914400" algn="l" rtl="0" eaLnBrk="0" fontAlgn="base" hangingPunct="0">
              <a:lnSpc>
                <a:spcPct val="90000"/>
              </a:lnSpc>
              <a:spcBef>
                <a:spcPct val="0"/>
              </a:spcBef>
              <a:spcAft>
                <a:spcPct val="0"/>
              </a:spcAft>
              <a:defRPr sz="3600">
                <a:solidFill>
                  <a:schemeClr val="tx1"/>
                </a:solidFill>
                <a:latin typeface="Arial" panose="020B0604020202020204" pitchFamily="34" charset="0"/>
                <a:ea typeface="黑体" panose="02010609060101010101" pitchFamily="49" charset="-122"/>
                <a:sym typeface="Calibri Light" panose="020F0302020204030204" charset="0"/>
              </a:defRPr>
            </a:lvl4pPr>
            <a:lvl5pPr marL="914400" indent="-914400" algn="l" rtl="0" eaLnBrk="0" fontAlgn="base" hangingPunct="0">
              <a:lnSpc>
                <a:spcPct val="90000"/>
              </a:lnSpc>
              <a:spcBef>
                <a:spcPct val="0"/>
              </a:spcBef>
              <a:spcAft>
                <a:spcPct val="0"/>
              </a:spcAft>
              <a:defRPr sz="3600">
                <a:solidFill>
                  <a:schemeClr val="tx1"/>
                </a:solidFill>
                <a:latin typeface="Arial" panose="020B0604020202020204" pitchFamily="34" charset="0"/>
                <a:ea typeface="黑体" panose="02010609060101010101" pitchFamily="49" charset="-122"/>
                <a:sym typeface="Calibri Light" panose="020F030202020403020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charset="0"/>
                <a:ea typeface="宋体" panose="02010600030101010101" pitchFamily="2" charset="-122"/>
                <a:sym typeface="Calibri Light" panose="020F030202020403020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charset="0"/>
                <a:ea typeface="宋体" panose="02010600030101010101" pitchFamily="2" charset="-122"/>
                <a:sym typeface="Calibri Light" panose="020F030202020403020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charset="0"/>
                <a:ea typeface="宋体" panose="02010600030101010101" pitchFamily="2" charset="-122"/>
                <a:sym typeface="Calibri Light" panose="020F030202020403020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charset="0"/>
                <a:ea typeface="宋体" panose="02010600030101010101" pitchFamily="2" charset="-122"/>
                <a:sym typeface="Calibri Light" panose="020F0302020204030204" charset="0"/>
              </a:defRPr>
            </a:lvl9pPr>
          </a:lstStyle>
          <a:p>
            <a:r>
              <a:rPr lang="zh-CN" altLang="en-US" sz="2000" dirty="0" smtClean="0">
                <a:solidFill>
                  <a:schemeClr val="bg1"/>
                </a:solidFill>
              </a:rPr>
              <a:t>项目示意图</a:t>
            </a:r>
          </a:p>
        </p:txBody>
      </p:sp>
      <p:sp>
        <p:nvSpPr>
          <p:cNvPr id="7" name="任意多边形 6"/>
          <p:cNvSpPr/>
          <p:nvPr>
            <p:custDataLst>
              <p:tags r:id="rId8"/>
            </p:custDataLst>
          </p:nvPr>
        </p:nvSpPr>
        <p:spPr>
          <a:xfrm>
            <a:off x="7381991" y="2392428"/>
            <a:ext cx="761040" cy="376237"/>
          </a:xfrm>
          <a:custGeom>
            <a:avLst/>
            <a:gdLst>
              <a:gd name="connsiteX0" fmla="*/ 0 w 761040"/>
              <a:gd name="connsiteY0" fmla="*/ 0 h 376237"/>
              <a:gd name="connsiteX1" fmla="*/ 171932 w 761040"/>
              <a:gd name="connsiteY1" fmla="*/ 0 h 376237"/>
              <a:gd name="connsiteX2" fmla="*/ 187438 w 761040"/>
              <a:gd name="connsiteY2" fmla="*/ 76803 h 376237"/>
              <a:gd name="connsiteX3" fmla="*/ 380520 w 761040"/>
              <a:gd name="connsiteY3" fmla="*/ 204787 h 376237"/>
              <a:gd name="connsiteX4" fmla="*/ 573603 w 761040"/>
              <a:gd name="connsiteY4" fmla="*/ 76803 h 376237"/>
              <a:gd name="connsiteX5" fmla="*/ 589109 w 761040"/>
              <a:gd name="connsiteY5" fmla="*/ 0 h 376237"/>
              <a:gd name="connsiteX6" fmla="*/ 761040 w 761040"/>
              <a:gd name="connsiteY6" fmla="*/ 0 h 376237"/>
              <a:gd name="connsiteX7" fmla="*/ 753780 w 761040"/>
              <a:gd name="connsiteY7" fmla="*/ 72022 h 376237"/>
              <a:gd name="connsiteX8" fmla="*/ 380520 w 761040"/>
              <a:gd name="connsiteY8" fmla="*/ 376237 h 376237"/>
              <a:gd name="connsiteX9" fmla="*/ 7261 w 761040"/>
              <a:gd name="connsiteY9" fmla="*/ 72022 h 376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1040" h="376237">
                <a:moveTo>
                  <a:pt x="0" y="0"/>
                </a:moveTo>
                <a:lnTo>
                  <a:pt x="171932" y="0"/>
                </a:lnTo>
                <a:lnTo>
                  <a:pt x="187438" y="76803"/>
                </a:lnTo>
                <a:cubicBezTo>
                  <a:pt x="219249" y="152014"/>
                  <a:pt x="293722" y="204787"/>
                  <a:pt x="380520" y="204787"/>
                </a:cubicBezTo>
                <a:cubicBezTo>
                  <a:pt x="467318" y="204787"/>
                  <a:pt x="541791" y="152014"/>
                  <a:pt x="573603" y="76803"/>
                </a:cubicBezTo>
                <a:lnTo>
                  <a:pt x="589109" y="0"/>
                </a:lnTo>
                <a:lnTo>
                  <a:pt x="761040" y="0"/>
                </a:lnTo>
                <a:lnTo>
                  <a:pt x="753780" y="72022"/>
                </a:lnTo>
                <a:cubicBezTo>
                  <a:pt x="718253" y="245637"/>
                  <a:pt x="564638" y="376237"/>
                  <a:pt x="380520" y="376237"/>
                </a:cubicBezTo>
                <a:cubicBezTo>
                  <a:pt x="196403" y="376237"/>
                  <a:pt x="42788" y="245637"/>
                  <a:pt x="7261" y="72022"/>
                </a:cubicBezTo>
                <a:close/>
              </a:path>
            </a:pathLst>
          </a:custGeom>
          <a:solidFill>
            <a:srgbClr val="FFC000"/>
          </a:solidFill>
        </p:spPr>
        <p:txBody>
          <a:bodyPr rot="0" spcFirstLastPara="0" vertOverflow="overflow" horzOverflow="overflow" vert="horz" wrap="square" lIns="91440" tIns="45720" rIns="91440" bIns="504000" numCol="1" spcCol="0" rtlCol="0" fromWordArt="0" anchor="ctr" anchorCtr="0" forceAA="0" compatLnSpc="1"/>
          <a:lstStyle/>
          <a:p>
            <a:pPr algn="ctr">
              <a:lnSpc>
                <a:spcPct val="130000"/>
              </a:lnSpc>
            </a:pPr>
            <a:r>
              <a:rPr lang="en-US" altLang="zh-CN" sz="1600" b="1" dirty="0" err="1">
                <a:solidFill>
                  <a:srgbClr val="FFC000"/>
                </a:solidFill>
                <a:sym typeface="Arial" panose="020B0604020202020204" pitchFamily="34" charset="0"/>
              </a:rPr>
              <a:t>PLUS</a:t>
            </a:r>
            <a:endParaRPr lang="en-US" altLang="zh-CN" sz="1400" b="1" dirty="0" err="1">
              <a:solidFill>
                <a:srgbClr val="9F2936"/>
              </a:solidFill>
              <a:sym typeface="Arial" panose="020B0604020202020204" pitchFamily="34" charset="0"/>
            </a:endParaRPr>
          </a:p>
          <a:p>
            <a:pPr algn="ctr">
              <a:lnSpc>
                <a:spcPct val="130000"/>
              </a:lnSpc>
            </a:pPr>
            <a:endParaRPr lang="en-US" altLang="zh-CN" sz="1400" b="1" dirty="0" err="1">
              <a:solidFill>
                <a:srgbClr val="9F2936"/>
              </a:solidFill>
              <a:sym typeface="Arial" panose="020B0604020202020204" pitchFamily="34" charset="0"/>
            </a:endParaRPr>
          </a:p>
        </p:txBody>
      </p:sp>
      <p:sp>
        <p:nvSpPr>
          <p:cNvPr id="11" name="矩形 10"/>
          <p:cNvSpPr/>
          <p:nvPr>
            <p:custDataLst>
              <p:tags r:id="rId9"/>
            </p:custDataLst>
          </p:nvPr>
        </p:nvSpPr>
        <p:spPr>
          <a:xfrm>
            <a:off x="8140065" y="2008505"/>
            <a:ext cx="3645535" cy="779780"/>
          </a:xfrm>
          <a:prstGeom prst="rect">
            <a:avLst/>
          </a:prstGeom>
        </p:spPr>
        <p:txBody>
          <a:bodyPr wrap="square" anchor="ctr" anchorCtr="0"/>
          <a:lstStyle/>
          <a:p>
            <a:pPr algn="just">
              <a:lnSpc>
                <a:spcPct val="120000"/>
              </a:lnSpc>
            </a:pPr>
            <a:r>
              <a:rPr lang="zh-CN" altLang="en-US" kern="0" dirty="0">
                <a:solidFill>
                  <a:srgbClr val="000000"/>
                </a:solidFill>
                <a:latin typeface="黑体" panose="02010609060101010101" pitchFamily="49" charset="-122"/>
                <a:ea typeface="黑体" panose="02010609060101010101" pitchFamily="49" charset="-122"/>
                <a:cs typeface="黑体" panose="02010609060101010101" pitchFamily="49" charset="-122"/>
                <a:sym typeface="Arial" panose="020B0604020202020204" pitchFamily="34" charset="0"/>
              </a:rPr>
              <a:t>一周悉尼、堪培拉文化参访（可选）</a:t>
            </a:r>
          </a:p>
          <a:p>
            <a:pPr algn="just">
              <a:lnSpc>
                <a:spcPct val="120000"/>
              </a:lnSpc>
            </a:pPr>
            <a:r>
              <a:rPr lang="en-US" altLang="zh-CN" kern="0" dirty="0">
                <a:solidFill>
                  <a:srgbClr val="000000"/>
                </a:solidFill>
                <a:latin typeface="黑体" panose="02010609060101010101" pitchFamily="49" charset="-122"/>
                <a:ea typeface="黑体" panose="02010609060101010101" pitchFamily="49" charset="-122"/>
                <a:cs typeface="黑体" panose="02010609060101010101" pitchFamily="49" charset="-122"/>
                <a:sym typeface="Arial" panose="020B0604020202020204" pitchFamily="34" charset="0"/>
              </a:rPr>
              <a:t>2</a:t>
            </a:r>
            <a:r>
              <a:rPr lang="zh-CN" altLang="en-US" kern="0" dirty="0">
                <a:solidFill>
                  <a:srgbClr val="000000"/>
                </a:solidFill>
                <a:latin typeface="黑体" panose="02010609060101010101" pitchFamily="49" charset="-122"/>
                <a:ea typeface="黑体" panose="02010609060101010101" pitchFamily="49" charset="-122"/>
                <a:cs typeface="黑体" panose="02010609060101010101" pitchFamily="49" charset="-122"/>
                <a:sym typeface="Arial" panose="020B0604020202020204" pitchFamily="34" charset="0"/>
              </a:rPr>
              <a:t>月</a:t>
            </a:r>
            <a:r>
              <a:rPr lang="en-US" altLang="zh-CN" kern="0" dirty="0">
                <a:solidFill>
                  <a:srgbClr val="000000"/>
                </a:solidFill>
                <a:latin typeface="黑体" panose="02010609060101010101" pitchFamily="49" charset="-122"/>
                <a:ea typeface="黑体" panose="02010609060101010101" pitchFamily="49" charset="-122"/>
                <a:cs typeface="黑体" panose="02010609060101010101" pitchFamily="49" charset="-122"/>
                <a:sym typeface="Arial" panose="020B0604020202020204" pitchFamily="34" charset="0"/>
              </a:rPr>
              <a:t>10</a:t>
            </a:r>
            <a:r>
              <a:rPr lang="zh-CN" altLang="en-US" kern="0" dirty="0">
                <a:solidFill>
                  <a:srgbClr val="000000"/>
                </a:solidFill>
                <a:latin typeface="黑体" panose="02010609060101010101" pitchFamily="49" charset="-122"/>
                <a:ea typeface="黑体" panose="02010609060101010101" pitchFamily="49" charset="-122"/>
                <a:cs typeface="黑体" panose="02010609060101010101" pitchFamily="49" charset="-122"/>
                <a:sym typeface="Arial" panose="020B0604020202020204" pitchFamily="34" charset="0"/>
              </a:rPr>
              <a:t>日</a:t>
            </a:r>
            <a:r>
              <a:rPr lang="en-US" altLang="zh-CN" kern="0" dirty="0">
                <a:solidFill>
                  <a:srgbClr val="000000"/>
                </a:solidFill>
                <a:latin typeface="黑体" panose="02010609060101010101" pitchFamily="49" charset="-122"/>
                <a:ea typeface="黑体" panose="02010609060101010101" pitchFamily="49" charset="-122"/>
                <a:cs typeface="黑体" panose="02010609060101010101" pitchFamily="49" charset="-122"/>
                <a:sym typeface="Arial" panose="020B0604020202020204" pitchFamily="34" charset="0"/>
              </a:rPr>
              <a:t>-2</a:t>
            </a:r>
            <a:r>
              <a:rPr lang="zh-CN" altLang="en-US" kern="0" dirty="0">
                <a:solidFill>
                  <a:srgbClr val="000000"/>
                </a:solidFill>
                <a:latin typeface="黑体" panose="02010609060101010101" pitchFamily="49" charset="-122"/>
                <a:ea typeface="黑体" panose="02010609060101010101" pitchFamily="49" charset="-122"/>
                <a:cs typeface="黑体" panose="02010609060101010101" pitchFamily="49" charset="-122"/>
                <a:sym typeface="Arial" panose="020B0604020202020204" pitchFamily="34" charset="0"/>
              </a:rPr>
              <a:t>月</a:t>
            </a:r>
            <a:r>
              <a:rPr lang="en-US" altLang="zh-CN" kern="0" dirty="0">
                <a:solidFill>
                  <a:srgbClr val="000000"/>
                </a:solidFill>
                <a:latin typeface="黑体" panose="02010609060101010101" pitchFamily="49" charset="-122"/>
                <a:ea typeface="黑体" panose="02010609060101010101" pitchFamily="49" charset="-122"/>
                <a:cs typeface="黑体" panose="02010609060101010101" pitchFamily="49" charset="-122"/>
                <a:sym typeface="Arial" panose="020B0604020202020204" pitchFamily="34" charset="0"/>
              </a:rPr>
              <a:t>16</a:t>
            </a:r>
            <a:r>
              <a:rPr lang="zh-CN" altLang="en-US" kern="0" dirty="0">
                <a:solidFill>
                  <a:srgbClr val="000000"/>
                </a:solidFill>
                <a:latin typeface="黑体" panose="02010609060101010101" pitchFamily="49" charset="-122"/>
                <a:ea typeface="黑体" panose="02010609060101010101" pitchFamily="49" charset="-122"/>
                <a:cs typeface="黑体" panose="02010609060101010101" pitchFamily="49" charset="-122"/>
                <a:sym typeface="Arial" panose="020B0604020202020204" pitchFamily="34" charset="0"/>
              </a:rPr>
              <a:t>日</a:t>
            </a:r>
          </a:p>
        </p:txBody>
      </p:sp>
      <p:pic>
        <p:nvPicPr>
          <p:cNvPr id="14" name="图片 13" descr="1126670960"/>
          <p:cNvPicPr>
            <a:picLocks noChangeAspect="1"/>
          </p:cNvPicPr>
          <p:nvPr/>
        </p:nvPicPr>
        <p:blipFill>
          <a:blip r:embed="rId12" cstate="print"/>
          <a:stretch>
            <a:fillRect/>
          </a:stretch>
        </p:blipFill>
        <p:spPr>
          <a:xfrm>
            <a:off x="7339330" y="2854325"/>
            <a:ext cx="1443355" cy="946785"/>
          </a:xfrm>
          <a:prstGeom prst="rect">
            <a:avLst/>
          </a:prstGeom>
        </p:spPr>
      </p:pic>
      <p:pic>
        <p:nvPicPr>
          <p:cNvPr id="23" name="图片 22"/>
          <p:cNvPicPr>
            <a:picLocks noChangeAspect="1"/>
          </p:cNvPicPr>
          <p:nvPr/>
        </p:nvPicPr>
        <p:blipFill>
          <a:blip r:embed="rId13" cstate="print"/>
          <a:stretch>
            <a:fillRect/>
          </a:stretch>
        </p:blipFill>
        <p:spPr>
          <a:xfrm>
            <a:off x="7339330" y="3997325"/>
            <a:ext cx="1426845" cy="916305"/>
          </a:xfrm>
          <a:prstGeom prst="rect">
            <a:avLst/>
          </a:prstGeom>
        </p:spPr>
      </p:pic>
      <p:sp>
        <p:nvSpPr>
          <p:cNvPr id="24" name="文本框 23"/>
          <p:cNvSpPr txBox="1"/>
          <p:nvPr/>
        </p:nvSpPr>
        <p:spPr>
          <a:xfrm>
            <a:off x="8854440" y="2794635"/>
            <a:ext cx="2578735" cy="1076325"/>
          </a:xfrm>
          <a:prstGeom prst="rect">
            <a:avLst/>
          </a:prstGeom>
          <a:noFill/>
        </p:spPr>
        <p:txBody>
          <a:bodyPr wrap="square" rtlCol="0">
            <a:spAutoFit/>
          </a:bodyPr>
          <a:lstStyle/>
          <a:p>
            <a:r>
              <a:rPr lang="en-US" altLang="zh-CN" sz="1600">
                <a:latin typeface="黑体" panose="02010609060101010101" pitchFamily="49" charset="-122"/>
                <a:ea typeface="黑体" panose="02010609060101010101" pitchFamily="49" charset="-122"/>
                <a:cs typeface="黑体" panose="02010609060101010101" pitchFamily="49" charset="-122"/>
              </a:rPr>
              <a:t>Sydney: </a:t>
            </a:r>
          </a:p>
          <a:p>
            <a:pPr marL="285750" indent="-285750">
              <a:buFont typeface="Wingdings" panose="05000000000000000000" charset="0"/>
              <a:buChar char="ü"/>
            </a:pPr>
            <a:r>
              <a:rPr lang="zh-CN" altLang="en-US" sz="1200">
                <a:latin typeface="黑体" panose="02010609060101010101" pitchFamily="49" charset="-122"/>
                <a:ea typeface="黑体" panose="02010609060101010101" pitchFamily="49" charset="-122"/>
                <a:cs typeface="黑体" panose="02010609060101010101" pitchFamily="49" charset="-122"/>
              </a:rPr>
              <a:t>澳大利亚第一大城市</a:t>
            </a:r>
          </a:p>
          <a:p>
            <a:pPr marL="285750" indent="-285750">
              <a:buFont typeface="Wingdings" panose="05000000000000000000" charset="0"/>
              <a:buChar char="ü"/>
            </a:pPr>
            <a:r>
              <a:rPr lang="zh-CN" altLang="en-US" sz="1200">
                <a:latin typeface="黑体" panose="02010609060101010101" pitchFamily="49" charset="-122"/>
                <a:ea typeface="黑体" panose="02010609060101010101" pitchFamily="49" charset="-122"/>
                <a:cs typeface="黑体" panose="02010609060101010101" pitchFamily="49" charset="-122"/>
              </a:rPr>
              <a:t>新南威尔士州首府</a:t>
            </a:r>
          </a:p>
          <a:p>
            <a:pPr marL="285750" indent="-285750">
              <a:buFont typeface="Wingdings" panose="05000000000000000000" charset="0"/>
              <a:buChar char="ü"/>
            </a:pPr>
            <a:r>
              <a:rPr lang="zh-CN" altLang="en-US" sz="1200">
                <a:latin typeface="黑体" panose="02010609060101010101" pitchFamily="49" charset="-122"/>
                <a:ea typeface="黑体" panose="02010609060101010101" pitchFamily="49" charset="-122"/>
                <a:cs typeface="黑体" panose="02010609060101010101" pitchFamily="49" charset="-122"/>
              </a:rPr>
              <a:t>澳大利亚的经济、文化、政治与旅游中心</a:t>
            </a:r>
          </a:p>
        </p:txBody>
      </p:sp>
      <p:sp>
        <p:nvSpPr>
          <p:cNvPr id="25" name="文本框 24"/>
          <p:cNvSpPr txBox="1"/>
          <p:nvPr/>
        </p:nvSpPr>
        <p:spPr>
          <a:xfrm>
            <a:off x="8854440" y="3917315"/>
            <a:ext cx="2579370" cy="1076325"/>
          </a:xfrm>
          <a:prstGeom prst="rect">
            <a:avLst/>
          </a:prstGeom>
          <a:noFill/>
        </p:spPr>
        <p:txBody>
          <a:bodyPr wrap="square" rtlCol="0">
            <a:spAutoFit/>
          </a:bodyPr>
          <a:lstStyle/>
          <a:p>
            <a:r>
              <a:rPr lang="en-US" altLang="zh-CN" sz="1600">
                <a:latin typeface="黑体" panose="02010609060101010101" pitchFamily="49" charset="-122"/>
                <a:ea typeface="黑体" panose="02010609060101010101" pitchFamily="49" charset="-122"/>
                <a:cs typeface="黑体" panose="02010609060101010101" pitchFamily="49" charset="-122"/>
              </a:rPr>
              <a:t>Canberra:</a:t>
            </a:r>
          </a:p>
          <a:p>
            <a:pPr marL="285750" indent="-285750">
              <a:buFont typeface="Wingdings" panose="05000000000000000000" charset="0"/>
              <a:buChar char="ü"/>
            </a:pPr>
            <a:r>
              <a:rPr lang="zh-CN" altLang="en-US" sz="1200">
                <a:latin typeface="黑体" panose="02010609060101010101" pitchFamily="49" charset="-122"/>
                <a:ea typeface="黑体" panose="02010609060101010101" pitchFamily="49" charset="-122"/>
                <a:cs typeface="黑体" panose="02010609060101010101" pitchFamily="49" charset="-122"/>
              </a:rPr>
              <a:t>澳大利亚的首都</a:t>
            </a:r>
          </a:p>
          <a:p>
            <a:pPr marL="285750" indent="-285750">
              <a:buFont typeface="Wingdings" panose="05000000000000000000" charset="0"/>
              <a:buChar char="ü"/>
            </a:pPr>
            <a:r>
              <a:rPr lang="zh-CN" altLang="en-US" sz="1200">
                <a:latin typeface="黑体" panose="02010609060101010101" pitchFamily="49" charset="-122"/>
                <a:ea typeface="黑体" panose="02010609060101010101" pitchFamily="49" charset="-122"/>
                <a:cs typeface="黑体" panose="02010609060101010101" pitchFamily="49" charset="-122"/>
              </a:rPr>
              <a:t>举世闻名的花园城市</a:t>
            </a:r>
          </a:p>
          <a:p>
            <a:pPr marL="285750" indent="-285750">
              <a:buFont typeface="Wingdings" panose="05000000000000000000" charset="0"/>
              <a:buChar char="ü"/>
            </a:pPr>
            <a:r>
              <a:rPr lang="zh-CN" altLang="en-US" sz="1200">
                <a:latin typeface="黑体" panose="02010609060101010101" pitchFamily="49" charset="-122"/>
                <a:ea typeface="黑体" panose="02010609060101010101" pitchFamily="49" charset="-122"/>
                <a:cs typeface="黑体" panose="02010609060101010101" pitchFamily="49" charset="-122"/>
              </a:rPr>
              <a:t>澳大利亚政府</a:t>
            </a:r>
            <a:r>
              <a:rPr lang="en-US" altLang="zh-CN" sz="1200">
                <a:latin typeface="黑体" panose="02010609060101010101" pitchFamily="49" charset="-122"/>
                <a:ea typeface="黑体" panose="02010609060101010101" pitchFamily="49" charset="-122"/>
                <a:cs typeface="黑体" panose="02010609060101010101" pitchFamily="49" charset="-122"/>
              </a:rPr>
              <a:t>/</a:t>
            </a:r>
            <a:r>
              <a:rPr lang="zh-CN" altLang="en-US" sz="1200">
                <a:latin typeface="黑体" panose="02010609060101010101" pitchFamily="49" charset="-122"/>
                <a:ea typeface="黑体" panose="02010609060101010101" pitchFamily="49" charset="-122"/>
                <a:cs typeface="黑体" panose="02010609060101010101" pitchFamily="49" charset="-122"/>
              </a:rPr>
              <a:t>国会以及很多外国使馆所在地</a:t>
            </a:r>
          </a:p>
        </p:txBody>
      </p:sp>
      <p:sp>
        <p:nvSpPr>
          <p:cNvPr id="28" name="矩形 27"/>
          <p:cNvSpPr/>
          <p:nvPr>
            <p:custDataLst>
              <p:tags r:id="rId10"/>
            </p:custDataLst>
          </p:nvPr>
        </p:nvSpPr>
        <p:spPr>
          <a:xfrm>
            <a:off x="1496695" y="5693410"/>
            <a:ext cx="4669155" cy="721995"/>
          </a:xfrm>
          <a:prstGeom prst="rect">
            <a:avLst/>
          </a:prstGeom>
        </p:spPr>
        <p:txBody>
          <a:bodyPr wrap="square" anchor="ctr" anchorCtr="0">
            <a:normAutofit/>
          </a:bodyPr>
          <a:lstStyle/>
          <a:p>
            <a:pPr algn="just">
              <a:lnSpc>
                <a:spcPct val="120000"/>
              </a:lnSpc>
            </a:pPr>
            <a:endParaRPr lang="zh-CN" altLang="pt-BR" kern="0" dirty="0">
              <a:solidFill>
                <a:srgbClr val="000000"/>
              </a:solidFill>
              <a:latin typeface="黑体" panose="02010609060101010101" pitchFamily="49" charset="-122"/>
              <a:ea typeface="黑体" panose="02010609060101010101" pitchFamily="49" charset="-122"/>
              <a:cs typeface="黑体" panose="02010609060101010101" pitchFamily="49" charset="-122"/>
              <a:sym typeface="Arial" panose="020B0604020202020204" pitchFamily="34" charset="0"/>
            </a:endParaRPr>
          </a:p>
        </p:txBody>
      </p:sp>
      <p:sp>
        <p:nvSpPr>
          <p:cNvPr id="30" name="矩形 29"/>
          <p:cNvSpPr/>
          <p:nvPr/>
        </p:nvSpPr>
        <p:spPr>
          <a:xfrm>
            <a:off x="288925" y="1222375"/>
            <a:ext cx="11597640" cy="4048125"/>
          </a:xfrm>
          <a:prstGeom prst="rect">
            <a:avLst/>
          </a:prstGeom>
          <a:noFill/>
          <a:ln w="57150" cap="flat" cmpd="sng" algn="ctr">
            <a:solidFill>
              <a:srgbClr val="FFC000"/>
            </a:solidFill>
            <a:prstDash val="solid"/>
            <a:round/>
            <a:headEnd type="none" w="med" len="med"/>
            <a:tailEnd type="none" w="med" len="med"/>
          </a:ln>
          <a:extLst>
            <a:ext uri="{909E8E84-426E-40DD-AFC4-6F175D3DCCD1}">
              <a14:hiddenFill xmlns:a14="http://schemas.microsoft.com/office/drawing/2010/main" xmlns="">
                <a:solidFill>
                  <a:schemeClr val="accent1"/>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8" name="文本框 37"/>
          <p:cNvSpPr txBox="1"/>
          <p:nvPr/>
        </p:nvSpPr>
        <p:spPr>
          <a:xfrm>
            <a:off x="6628765" y="2112010"/>
            <a:ext cx="1513840" cy="368300"/>
          </a:xfrm>
          <a:prstGeom prst="rect">
            <a:avLst/>
          </a:prstGeom>
          <a:noFill/>
        </p:spPr>
        <p:txBody>
          <a:bodyPr wrap="square" rtlCol="0">
            <a:spAutoFit/>
          </a:bodyPr>
          <a:lstStyle/>
          <a:p>
            <a:r>
              <a:rPr lang="en-US" altLang="zh-CN"/>
              <a:t>         </a:t>
            </a:r>
            <a:endParaRPr lang="zh-CN" altLang="en-US"/>
          </a:p>
        </p:txBody>
      </p:sp>
      <p:sp>
        <p:nvSpPr>
          <p:cNvPr id="41" name="右大括号 40"/>
          <p:cNvSpPr/>
          <p:nvPr/>
        </p:nvSpPr>
        <p:spPr>
          <a:xfrm>
            <a:off x="4799330" y="1470025"/>
            <a:ext cx="727075" cy="3416300"/>
          </a:xfrm>
          <a:prstGeom prst="rightBrace">
            <a:avLst/>
          </a:prstGeom>
          <a:noFill/>
          <a:ln w="38100" cap="flat" cmpd="sng" algn="ctr">
            <a:solidFill>
              <a:srgbClr val="0000FF"/>
            </a:solidFill>
            <a:prstDash val="solid"/>
            <a:round/>
            <a:headEnd type="none" w="med" len="med"/>
            <a:tailEnd type="none" w="med" len="med"/>
          </a:ln>
          <a:extLst>
            <a:ext uri="{909E8E84-426E-40DD-AFC4-6F175D3DCCD1}">
              <a14:hiddenFill xmlns:a14="http://schemas.microsoft.com/office/drawing/2010/main" xmlns="">
                <a:solidFill>
                  <a:schemeClr val="accent1"/>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44" name="右箭头 43"/>
          <p:cNvSpPr/>
          <p:nvPr/>
        </p:nvSpPr>
        <p:spPr>
          <a:xfrm>
            <a:off x="5770880" y="2725420"/>
            <a:ext cx="1268730" cy="904875"/>
          </a:xfrm>
          <a:prstGeom prst="rightArrow">
            <a:avLst/>
          </a:prstGeom>
          <a:noFill/>
          <a:ln w="9525" cap="flat" cmpd="sng" algn="ctr">
            <a:solidFill>
              <a:srgbClr val="0000FF"/>
            </a:solidFill>
            <a:prstDash val="solid"/>
            <a:round/>
            <a:headEnd type="none" w="med" len="med"/>
            <a:tailEnd type="none" w="med" len="med"/>
          </a:ln>
          <a:extLst>
            <a:ext uri="{909E8E84-426E-40DD-AFC4-6F175D3DCCD1}">
              <a14:hiddenFill xmlns:a14="http://schemas.microsoft.com/office/drawing/2010/main" xmlns="">
                <a:solidFill>
                  <a:schemeClr val="accent1"/>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45" name="文本框 44"/>
          <p:cNvSpPr txBox="1"/>
          <p:nvPr/>
        </p:nvSpPr>
        <p:spPr>
          <a:xfrm>
            <a:off x="5829935" y="2975610"/>
            <a:ext cx="879475" cy="368300"/>
          </a:xfrm>
          <a:prstGeom prst="rect">
            <a:avLst/>
          </a:prstGeom>
          <a:noFill/>
        </p:spPr>
        <p:txBody>
          <a:bodyPr wrap="square" rtlCol="0">
            <a:spAutoFit/>
          </a:bodyPr>
          <a:lstStyle/>
          <a:p>
            <a:r>
              <a:rPr lang="zh-CN" altLang="en-US">
                <a:solidFill>
                  <a:srgbClr val="0000FF"/>
                </a:solidFill>
              </a:rPr>
              <a:t>第四周</a:t>
            </a:r>
          </a:p>
        </p:txBody>
      </p:sp>
      <p:pic>
        <p:nvPicPr>
          <p:cNvPr id="46" name="图片 45" descr="DCN02"/>
          <p:cNvPicPr>
            <a:picLocks noChangeAspect="1"/>
          </p:cNvPicPr>
          <p:nvPr/>
        </p:nvPicPr>
        <p:blipFill>
          <a:blip r:embed="rId14" cstate="print"/>
          <a:stretch>
            <a:fillRect/>
          </a:stretch>
        </p:blipFill>
        <p:spPr>
          <a:xfrm>
            <a:off x="11006455" y="52705"/>
            <a:ext cx="1117600" cy="842645"/>
          </a:xfrm>
          <a:prstGeom prst="rect">
            <a:avLst/>
          </a:prstGeom>
        </p:spPr>
      </p:pic>
      <p:pic>
        <p:nvPicPr>
          <p:cNvPr id="47" name="图片 46" descr="西澳大学logo"/>
          <p:cNvPicPr>
            <a:picLocks noChangeAspect="1"/>
          </p:cNvPicPr>
          <p:nvPr/>
        </p:nvPicPr>
        <p:blipFill>
          <a:blip r:embed="rId15" cstate="print"/>
          <a:stretch>
            <a:fillRect/>
          </a:stretch>
        </p:blipFill>
        <p:spPr>
          <a:xfrm>
            <a:off x="8397875" y="99695"/>
            <a:ext cx="2422525" cy="796290"/>
          </a:xfrm>
          <a:prstGeom prst="rect">
            <a:avLst/>
          </a:prstGeom>
        </p:spPr>
      </p:pic>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a:spLocks noChangeArrowheads="1"/>
          </p:cNvSpPr>
          <p:nvPr/>
        </p:nvSpPr>
        <p:spPr bwMode="auto">
          <a:xfrm>
            <a:off x="0" y="231775"/>
            <a:ext cx="4237038" cy="841375"/>
          </a:xfrm>
          <a:custGeom>
            <a:avLst/>
            <a:gdLst>
              <a:gd name="T0" fmla="*/ 0 w 4236720"/>
              <a:gd name="T1" fmla="*/ 0 h 929640"/>
              <a:gd name="T2" fmla="*/ 4237356 w 4236720"/>
              <a:gd name="T3" fmla="*/ 0 h 929640"/>
              <a:gd name="T4" fmla="*/ 3642906 w 4236720"/>
              <a:gd name="T5" fmla="*/ 749007 h 929640"/>
              <a:gd name="T6" fmla="*/ 0 w 4236720"/>
              <a:gd name="T7" fmla="*/ 761490 h 929640"/>
              <a:gd name="T8" fmla="*/ 0 w 4236720"/>
              <a:gd name="T9" fmla="*/ 0 h 929640"/>
              <a:gd name="T10" fmla="*/ 0 60000 65536"/>
              <a:gd name="T11" fmla="*/ 0 60000 65536"/>
              <a:gd name="T12" fmla="*/ 0 60000 65536"/>
              <a:gd name="T13" fmla="*/ 0 60000 65536"/>
              <a:gd name="T14" fmla="*/ 0 60000 65536"/>
              <a:gd name="T15" fmla="*/ 0 w 4236720"/>
              <a:gd name="T16" fmla="*/ 0 h 929640"/>
              <a:gd name="T17" fmla="*/ 4236720 w 4236720"/>
              <a:gd name="T18" fmla="*/ 929640 h 929640"/>
            </a:gdLst>
            <a:ahLst/>
            <a:cxnLst>
              <a:cxn ang="T10">
                <a:pos x="T0" y="T1"/>
              </a:cxn>
              <a:cxn ang="T11">
                <a:pos x="T2" y="T3"/>
              </a:cxn>
              <a:cxn ang="T12">
                <a:pos x="T4" y="T5"/>
              </a:cxn>
              <a:cxn ang="T13">
                <a:pos x="T6" y="T7"/>
              </a:cxn>
              <a:cxn ang="T14">
                <a:pos x="T8" y="T9"/>
              </a:cxn>
            </a:cxnLst>
            <a:rect l="T15" t="T16" r="T17" b="T18"/>
            <a:pathLst>
              <a:path w="4236720" h="929640">
                <a:moveTo>
                  <a:pt x="0" y="0"/>
                </a:moveTo>
                <a:lnTo>
                  <a:pt x="4236720" y="0"/>
                </a:lnTo>
                <a:lnTo>
                  <a:pt x="3642360" y="914400"/>
                </a:lnTo>
                <a:lnTo>
                  <a:pt x="0" y="929640"/>
                </a:lnTo>
                <a:lnTo>
                  <a:pt x="0" y="0"/>
                </a:lnTo>
                <a:close/>
              </a:path>
            </a:pathLst>
          </a:custGeom>
          <a:solidFill>
            <a:srgbClr val="0A42DE"/>
          </a:solidFill>
          <a:ln>
            <a:noFill/>
          </a:ln>
          <a:extLst>
            <a:ext uri="{91240B29-F687-4F45-9708-019B960494DF}">
              <a14:hiddenLine xmlns:a14="http://schemas.microsoft.com/office/drawing/2010/main" xmlns="" w="12700">
                <a:solidFill>
                  <a:srgbClr val="42719B"/>
                </a:solidFill>
                <a:bevel/>
              </a14:hiddenLine>
            </a:ext>
          </a:extLst>
        </p:spPr>
        <p:txBody>
          <a:bodyPr anchor="ctr"/>
          <a:lstStyle/>
          <a:p>
            <a:endParaRPr lang="zh-CN" altLang="en-US"/>
          </a:p>
        </p:txBody>
      </p:sp>
      <p:sp>
        <p:nvSpPr>
          <p:cNvPr id="5" name="标题 4"/>
          <p:cNvSpPr>
            <a:spLocks noGrp="1"/>
          </p:cNvSpPr>
          <p:nvPr>
            <p:ph type="title" idx="4294967295"/>
          </p:nvPr>
        </p:nvSpPr>
        <p:spPr>
          <a:xfrm>
            <a:off x="0" y="237713"/>
            <a:ext cx="4237038" cy="835437"/>
          </a:xfrm>
        </p:spPr>
        <p:txBody>
          <a:bodyPr/>
          <a:lstStyle/>
          <a:p>
            <a:r>
              <a:rPr lang="zh-CN" sz="2000" dirty="0" smtClean="0">
                <a:solidFill>
                  <a:schemeClr val="bg1"/>
                </a:solidFill>
              </a:rPr>
              <a:t>项目简介</a:t>
            </a:r>
          </a:p>
        </p:txBody>
      </p:sp>
      <p:sp>
        <p:nvSpPr>
          <p:cNvPr id="7" name="文本占位符 6"/>
          <p:cNvSpPr>
            <a:spLocks noGrp="1"/>
          </p:cNvSpPr>
          <p:nvPr>
            <p:ph type="body" sz="half" idx="4294967295"/>
          </p:nvPr>
        </p:nvSpPr>
        <p:spPr>
          <a:xfrm>
            <a:off x="440055" y="1440180"/>
            <a:ext cx="7273925" cy="5077460"/>
          </a:xfrm>
        </p:spPr>
        <p:txBody>
          <a:bodyPr>
            <a:normAutofit fontScale="92500"/>
          </a:bodyPr>
          <a:lstStyle/>
          <a:p>
            <a:pPr algn="just">
              <a:lnSpc>
                <a:spcPct val="130000"/>
              </a:lnSpc>
            </a:pPr>
            <a:r>
              <a:rPr lang="zh-CN" altLang="en-US" sz="1400" dirty="0" smtClean="0">
                <a:latin typeface="黑体" panose="02010609060101010101" pitchFamily="49" charset="-122"/>
                <a:ea typeface="黑体" panose="02010609060101010101" pitchFamily="49" charset="-122"/>
                <a:cs typeface="黑体" panose="02010609060101010101" pitchFamily="49" charset="-122"/>
                <a:sym typeface="+mn-ea"/>
              </a:rPr>
              <a:t>该</a:t>
            </a:r>
            <a:r>
              <a:rPr sz="1400" dirty="0" smtClean="0">
                <a:latin typeface="黑体" panose="02010609060101010101" pitchFamily="49" charset="-122"/>
                <a:ea typeface="黑体" panose="02010609060101010101" pitchFamily="49" charset="-122"/>
                <a:cs typeface="黑体" panose="02010609060101010101" pitchFamily="49" charset="-122"/>
                <a:sym typeface="+mn-ea"/>
              </a:rPr>
              <a:t>项目由</a:t>
            </a:r>
            <a:r>
              <a:rPr lang="zh-CN" sz="1400" dirty="0">
                <a:latin typeface="黑体" panose="02010609060101010101" pitchFamily="49" charset="-122"/>
                <a:ea typeface="黑体" panose="02010609060101010101" pitchFamily="49" charset="-122"/>
                <a:cs typeface="黑体" panose="02010609060101010101" pitchFamily="49" charset="-122"/>
                <a:sym typeface="+mn-ea"/>
              </a:rPr>
              <a:t>西澳大学</a:t>
            </a:r>
            <a:r>
              <a:rPr sz="1400" dirty="0">
                <a:latin typeface="黑体" panose="02010609060101010101" pitchFamily="49" charset="-122"/>
                <a:ea typeface="黑体" panose="02010609060101010101" pitchFamily="49" charset="-122"/>
                <a:cs typeface="黑体" panose="02010609060101010101" pitchFamily="49" charset="-122"/>
                <a:sym typeface="+mn-ea"/>
              </a:rPr>
              <a:t>主办</a:t>
            </a:r>
            <a:r>
              <a:rPr sz="1400" dirty="0" smtClean="0">
                <a:latin typeface="黑体" panose="02010609060101010101" pitchFamily="49" charset="-122"/>
                <a:ea typeface="黑体" panose="02010609060101010101" pitchFamily="49" charset="-122"/>
                <a:cs typeface="黑体" panose="02010609060101010101" pitchFamily="49" charset="-122"/>
                <a:sym typeface="+mn-ea"/>
              </a:rPr>
              <a:t>，</a:t>
            </a:r>
            <a:r>
              <a:rPr lang="zh-CN" altLang="en-US" sz="1400" dirty="0" smtClean="0">
                <a:latin typeface="黑体" panose="02010609060101010101" pitchFamily="49" charset="-122"/>
                <a:ea typeface="黑体" panose="02010609060101010101" pitchFamily="49" charset="-122"/>
                <a:cs typeface="黑体" panose="02010609060101010101" pitchFamily="49" charset="-122"/>
                <a:sym typeface="+mn-ea"/>
              </a:rPr>
              <a:t>端深教育机构负责申请手续，</a:t>
            </a:r>
            <a:r>
              <a:rPr sz="1400" dirty="0" smtClean="0">
                <a:latin typeface="黑体" panose="02010609060101010101" pitchFamily="49" charset="-122"/>
                <a:ea typeface="黑体" panose="02010609060101010101" pitchFamily="49" charset="-122"/>
                <a:cs typeface="黑体" panose="02010609060101010101" pitchFamily="49" charset="-122"/>
                <a:sym typeface="+mn-ea"/>
              </a:rPr>
              <a:t>每年暑期</a:t>
            </a:r>
            <a:r>
              <a:rPr sz="1400" dirty="0">
                <a:latin typeface="黑体" panose="02010609060101010101" pitchFamily="49" charset="-122"/>
                <a:ea typeface="黑体" panose="02010609060101010101" pitchFamily="49" charset="-122"/>
                <a:cs typeface="黑体" panose="02010609060101010101" pitchFamily="49" charset="-122"/>
                <a:sym typeface="+mn-ea"/>
              </a:rPr>
              <a:t>、寒假接收来自全世界</a:t>
            </a:r>
            <a:r>
              <a:rPr lang="zh-CN" sz="1400" dirty="0">
                <a:latin typeface="黑体" panose="02010609060101010101" pitchFamily="49" charset="-122"/>
                <a:ea typeface="黑体" panose="02010609060101010101" pitchFamily="49" charset="-122"/>
                <a:cs typeface="黑体" panose="02010609060101010101" pitchFamily="49" charset="-122"/>
                <a:sym typeface="+mn-ea"/>
              </a:rPr>
              <a:t>的</a:t>
            </a:r>
            <a:r>
              <a:rPr sz="1400" dirty="0">
                <a:latin typeface="黑体" panose="02010609060101010101" pitchFamily="49" charset="-122"/>
                <a:ea typeface="黑体" panose="02010609060101010101" pitchFamily="49" charset="-122"/>
                <a:cs typeface="黑体" panose="02010609060101010101" pitchFamily="49" charset="-122"/>
                <a:sym typeface="+mn-ea"/>
              </a:rPr>
              <a:t>数百名青年学生访问学习。中国地区在校本科生、研究生</a:t>
            </a:r>
            <a:r>
              <a:rPr lang="zh-CN" sz="1400" dirty="0">
                <a:latin typeface="黑体" panose="02010609060101010101" pitchFamily="49" charset="-122"/>
                <a:ea typeface="黑体" panose="02010609060101010101" pitchFamily="49" charset="-122"/>
                <a:cs typeface="黑体" panose="02010609060101010101" pitchFamily="49" charset="-122"/>
                <a:sym typeface="+mn-ea"/>
              </a:rPr>
              <a:t>均</a:t>
            </a:r>
            <a:r>
              <a:rPr sz="1400" dirty="0">
                <a:latin typeface="黑体" panose="02010609060101010101" pitchFamily="49" charset="-122"/>
                <a:ea typeface="黑体" panose="02010609060101010101" pitchFamily="49" charset="-122"/>
                <a:cs typeface="黑体" panose="02010609060101010101" pitchFamily="49" charset="-122"/>
                <a:sym typeface="+mn-ea"/>
              </a:rPr>
              <a:t>可申请该项目，</a:t>
            </a:r>
            <a:r>
              <a:rPr sz="1400" dirty="0" smtClean="0">
                <a:latin typeface="黑体" panose="02010609060101010101" pitchFamily="49" charset="-122"/>
                <a:ea typeface="黑体" panose="02010609060101010101" pitchFamily="49" charset="-122"/>
                <a:cs typeface="黑体" panose="02010609060101010101" pitchFamily="49" charset="-122"/>
                <a:sym typeface="+mn-ea"/>
              </a:rPr>
              <a:t>访学时间一般为</a:t>
            </a:r>
            <a:r>
              <a:rPr lang="en-US" sz="1400" dirty="0" smtClean="0">
                <a:latin typeface="黑体" panose="02010609060101010101" pitchFamily="49" charset="-122"/>
                <a:ea typeface="黑体" panose="02010609060101010101" pitchFamily="49" charset="-122"/>
                <a:cs typeface="黑体" panose="02010609060101010101" pitchFamily="49" charset="-122"/>
                <a:sym typeface="+mn-ea"/>
              </a:rPr>
              <a:t>4</a:t>
            </a:r>
            <a:r>
              <a:rPr sz="1400" dirty="0">
                <a:latin typeface="黑体" panose="02010609060101010101" pitchFamily="49" charset="-122"/>
                <a:ea typeface="黑体" panose="02010609060101010101" pitchFamily="49" charset="-122"/>
                <a:cs typeface="黑体" panose="02010609060101010101" pitchFamily="49" charset="-122"/>
                <a:sym typeface="+mn-ea"/>
              </a:rPr>
              <a:t>周，以团队方式组织和开展，根据报名人数同批或分批次赴</a:t>
            </a:r>
            <a:r>
              <a:rPr lang="zh-CN" sz="1400" dirty="0">
                <a:latin typeface="黑体" panose="02010609060101010101" pitchFamily="49" charset="-122"/>
                <a:ea typeface="黑体" panose="02010609060101010101" pitchFamily="49" charset="-122"/>
                <a:cs typeface="黑体" panose="02010609060101010101" pitchFamily="49" charset="-122"/>
                <a:sym typeface="+mn-ea"/>
              </a:rPr>
              <a:t>西澳</a:t>
            </a:r>
            <a:r>
              <a:rPr sz="1400" dirty="0">
                <a:latin typeface="黑体" panose="02010609060101010101" pitchFamily="49" charset="-122"/>
                <a:ea typeface="黑体" panose="02010609060101010101" pitchFamily="49" charset="-122"/>
                <a:cs typeface="黑体" panose="02010609060101010101" pitchFamily="49" charset="-122"/>
                <a:sym typeface="+mn-ea"/>
              </a:rPr>
              <a:t>大学学习。</a:t>
            </a:r>
            <a:endParaRPr sz="1400"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a:p>
            <a:pPr algn="just">
              <a:lnSpc>
                <a:spcPct val="130000"/>
              </a:lnSpc>
            </a:pPr>
            <a:r>
              <a:rPr lang="en-US" altLang="zh-CN" sz="1400" dirty="0">
                <a:latin typeface="黑体" panose="02010609060101010101" pitchFamily="49" charset="-122"/>
                <a:ea typeface="黑体" panose="02010609060101010101" pitchFamily="49" charset="-122"/>
                <a:cs typeface="黑体" panose="02010609060101010101" pitchFamily="49" charset="-122"/>
                <a:sym typeface="+mn-ea"/>
              </a:rPr>
              <a:t>西澳大学短期访学项目内容丰富，</a:t>
            </a:r>
            <a:r>
              <a:rPr lang="zh-CN" altLang="en-US" sz="1400" dirty="0">
                <a:latin typeface="黑体" panose="02010609060101010101" pitchFamily="49" charset="-122"/>
                <a:ea typeface="黑体" panose="02010609060101010101" pitchFamily="49" charset="-122"/>
                <a:cs typeface="黑体" panose="02010609060101010101" pitchFamily="49" charset="-122"/>
                <a:sym typeface="+mn-ea"/>
              </a:rPr>
              <a:t>课程主要分为三个方向：英语与澳大利亚文化、理工科、商科等。内容</a:t>
            </a:r>
            <a:r>
              <a:rPr lang="en-US" altLang="zh-CN" sz="1400" dirty="0">
                <a:latin typeface="黑体" panose="02010609060101010101" pitchFamily="49" charset="-122"/>
                <a:ea typeface="黑体" panose="02010609060101010101" pitchFamily="49" charset="-122"/>
                <a:cs typeface="黑体" panose="02010609060101010101" pitchFamily="49" charset="-122"/>
                <a:sym typeface="+mn-ea"/>
              </a:rPr>
              <a:t>包括</a:t>
            </a:r>
            <a:r>
              <a:rPr lang="zh-CN" altLang="en-US" sz="1400" dirty="0">
                <a:latin typeface="黑体" panose="02010609060101010101" pitchFamily="49" charset="-122"/>
                <a:ea typeface="黑体" panose="02010609060101010101" pitchFamily="49" charset="-122"/>
                <a:cs typeface="黑体" panose="02010609060101010101" pitchFamily="49" charset="-122"/>
                <a:sym typeface="+mn-ea"/>
              </a:rPr>
              <a:t>英语</a:t>
            </a:r>
            <a:r>
              <a:rPr lang="en-US" altLang="zh-CN" sz="1400" dirty="0">
                <a:latin typeface="黑体" panose="02010609060101010101" pitchFamily="49" charset="-122"/>
                <a:ea typeface="黑体" panose="02010609060101010101" pitchFamily="49" charset="-122"/>
                <a:cs typeface="黑体" panose="02010609060101010101" pitchFamily="49" charset="-122"/>
                <a:sym typeface="+mn-ea"/>
              </a:rPr>
              <a:t>/文化/</a:t>
            </a:r>
            <a:r>
              <a:rPr lang="zh-CN" altLang="en-US" sz="1400" dirty="0">
                <a:latin typeface="黑体" panose="02010609060101010101" pitchFamily="49" charset="-122"/>
                <a:ea typeface="黑体" panose="02010609060101010101" pitchFamily="49" charset="-122"/>
                <a:cs typeface="黑体" panose="02010609060101010101" pitchFamily="49" charset="-122"/>
                <a:sym typeface="+mn-ea"/>
              </a:rPr>
              <a:t>专业</a:t>
            </a:r>
            <a:r>
              <a:rPr lang="en-US" altLang="zh-CN" sz="1400" dirty="0">
                <a:latin typeface="黑体" panose="02010609060101010101" pitchFamily="49" charset="-122"/>
                <a:ea typeface="黑体" panose="02010609060101010101" pitchFamily="49" charset="-122"/>
                <a:cs typeface="黑体" panose="02010609060101010101" pitchFamily="49" charset="-122"/>
                <a:sym typeface="+mn-ea"/>
              </a:rPr>
              <a:t>课程、活动课、课题研究、</a:t>
            </a:r>
            <a:r>
              <a:rPr lang="zh-CN" altLang="en-US" sz="1400" dirty="0">
                <a:latin typeface="黑体" panose="02010609060101010101" pitchFamily="49" charset="-122"/>
                <a:ea typeface="黑体" panose="02010609060101010101" pitchFamily="49" charset="-122"/>
                <a:cs typeface="黑体" panose="02010609060101010101" pitchFamily="49" charset="-122"/>
                <a:sym typeface="+mn-ea"/>
              </a:rPr>
              <a:t>悉尼、堪培拉</a:t>
            </a:r>
            <a:r>
              <a:rPr lang="en-US" altLang="zh-CN" sz="1400" dirty="0">
                <a:latin typeface="黑体" panose="02010609060101010101" pitchFamily="49" charset="-122"/>
                <a:ea typeface="黑体" panose="02010609060101010101" pitchFamily="49" charset="-122"/>
                <a:cs typeface="黑体" panose="02010609060101010101" pitchFamily="49" charset="-122"/>
                <a:sym typeface="+mn-ea"/>
              </a:rPr>
              <a:t>文化参访周等，注册为西澳大学访学学生，获得学生证，完成课程后可获得西澳大学颁发的结业证书。</a:t>
            </a:r>
            <a:r>
              <a:rPr lang="zh-CN" sz="1400" dirty="0">
                <a:latin typeface="黑体" panose="02010609060101010101" pitchFamily="49" charset="-122"/>
                <a:ea typeface="黑体" panose="02010609060101010101" pitchFamily="49" charset="-122"/>
                <a:cs typeface="黑体" panose="02010609060101010101" pitchFamily="49" charset="-122"/>
                <a:sym typeface="+mn-ea"/>
              </a:rPr>
              <a:t>世界百强大学的学习机会加上澳洲无与伦比的自然风光，使该项目在世界名校访学项目中享有盛誉。</a:t>
            </a:r>
          </a:p>
          <a:p>
            <a:pPr algn="just">
              <a:lnSpc>
                <a:spcPct val="130000"/>
              </a:lnSpc>
            </a:pPr>
            <a:r>
              <a:rPr lang="zh-CN" altLang="en-US" sz="1400" dirty="0">
                <a:latin typeface="黑体" panose="02010609060101010101" pitchFamily="49" charset="-122"/>
                <a:ea typeface="黑体" panose="02010609060101010101" pitchFamily="49" charset="-122"/>
                <a:cs typeface="黑体" panose="02010609060101010101" pitchFamily="49" charset="-122"/>
                <a:sym typeface="+mn-ea"/>
              </a:rPr>
              <a:t>访学期间，</a:t>
            </a:r>
            <a:r>
              <a:rPr lang="en-US" altLang="zh-CN" sz="1400" dirty="0">
                <a:latin typeface="黑体" panose="02010609060101010101" pitchFamily="49" charset="-122"/>
                <a:ea typeface="黑体" panose="02010609060101010101" pitchFamily="49" charset="-122"/>
                <a:cs typeface="黑体" panose="02010609060101010101" pitchFamily="49" charset="-122"/>
                <a:sym typeface="+mn-ea"/>
              </a:rPr>
              <a:t>上午一般为</a:t>
            </a:r>
            <a:r>
              <a:rPr lang="zh-CN" altLang="en-US" sz="1400" dirty="0">
                <a:latin typeface="黑体" panose="02010609060101010101" pitchFamily="49" charset="-122"/>
                <a:ea typeface="黑体" panose="02010609060101010101" pitchFamily="49" charset="-122"/>
                <a:cs typeface="黑体" panose="02010609060101010101" pitchFamily="49" charset="-122"/>
                <a:sym typeface="+mn-ea"/>
              </a:rPr>
              <a:t>语言</a:t>
            </a:r>
            <a:r>
              <a:rPr lang="en-US" altLang="zh-CN" sz="1400" dirty="0">
                <a:latin typeface="黑体" panose="02010609060101010101" pitchFamily="49" charset="-122"/>
                <a:ea typeface="黑体" panose="02010609060101010101" pitchFamily="49" charset="-122"/>
                <a:cs typeface="黑体" panose="02010609060101010101" pitchFamily="49" charset="-122"/>
                <a:sym typeface="+mn-ea"/>
              </a:rPr>
              <a:t>/文化/</a:t>
            </a:r>
            <a:r>
              <a:rPr lang="zh-CN" altLang="en-US" sz="1400" dirty="0">
                <a:latin typeface="黑体" panose="02010609060101010101" pitchFamily="49" charset="-122"/>
                <a:ea typeface="黑体" panose="02010609060101010101" pitchFamily="49" charset="-122"/>
                <a:cs typeface="黑体" panose="02010609060101010101" pitchFamily="49" charset="-122"/>
                <a:sym typeface="+mn-ea"/>
              </a:rPr>
              <a:t>专业</a:t>
            </a:r>
            <a:r>
              <a:rPr lang="en-US" altLang="zh-CN" sz="1400" dirty="0">
                <a:latin typeface="黑体" panose="02010609060101010101" pitchFamily="49" charset="-122"/>
                <a:ea typeface="黑体" panose="02010609060101010101" pitchFamily="49" charset="-122"/>
                <a:cs typeface="黑体" panose="02010609060101010101" pitchFamily="49" charset="-122"/>
                <a:sym typeface="+mn-ea"/>
              </a:rPr>
              <a:t>课程，</a:t>
            </a:r>
            <a:r>
              <a:rPr lang="zh-CN" altLang="en-US" sz="1400" dirty="0">
                <a:latin typeface="黑体" panose="02010609060101010101" pitchFamily="49" charset="-122"/>
                <a:ea typeface="黑体" panose="02010609060101010101" pitchFamily="49" charset="-122"/>
                <a:cs typeface="黑体" panose="02010609060101010101" pitchFamily="49" charset="-122"/>
                <a:sym typeface="+mn-ea"/>
              </a:rPr>
              <a:t>由西澳大学教师全英文授课</a:t>
            </a:r>
            <a:r>
              <a:rPr lang="en-US" altLang="zh-CN" sz="1400" dirty="0">
                <a:latin typeface="黑体" panose="02010609060101010101" pitchFamily="49" charset="-122"/>
                <a:ea typeface="黑体" panose="02010609060101010101" pitchFamily="49" charset="-122"/>
                <a:cs typeface="黑体" panose="02010609060101010101" pitchFamily="49" charset="-122"/>
                <a:sym typeface="+mn-ea"/>
              </a:rPr>
              <a:t>，</a:t>
            </a:r>
            <a:r>
              <a:rPr lang="zh-CN" altLang="en-US" sz="1400" dirty="0">
                <a:latin typeface="黑体" panose="02010609060101010101" pitchFamily="49" charset="-122"/>
                <a:ea typeface="黑体" panose="02010609060101010101" pitchFamily="49" charset="-122"/>
                <a:cs typeface="黑体" panose="02010609060101010101" pitchFamily="49" charset="-122"/>
                <a:sym typeface="+mn-ea"/>
              </a:rPr>
              <a:t>真实感受名校课堂；下午一般为活动课，包括珀斯城市参观考察，野生动物园和袋鼠、考拉亲密接触，国王公园探索澳洲动植物等；周末还有海豚中心一日考察等活动课；访学期间还要完成</a:t>
            </a:r>
            <a:r>
              <a:rPr lang="en-US" altLang="zh-CN" sz="1400" dirty="0">
                <a:latin typeface="黑体" panose="02010609060101010101" pitchFamily="49" charset="-122"/>
                <a:ea typeface="黑体" panose="02010609060101010101" pitchFamily="49" charset="-122"/>
                <a:cs typeface="黑体" panose="02010609060101010101" pitchFamily="49" charset="-122"/>
                <a:sym typeface="+mn-ea"/>
              </a:rPr>
              <a:t>课题研究和结业报告</a:t>
            </a:r>
            <a:r>
              <a:rPr lang="zh-CN" altLang="en-US" sz="1400" dirty="0">
                <a:latin typeface="黑体" panose="02010609060101010101" pitchFamily="49" charset="-122"/>
                <a:ea typeface="黑体" panose="02010609060101010101" pitchFamily="49" charset="-122"/>
                <a:cs typeface="黑体" panose="02010609060101010101" pitchFamily="49" charset="-122"/>
                <a:sym typeface="+mn-ea"/>
              </a:rPr>
              <a:t>等</a:t>
            </a:r>
            <a:r>
              <a:rPr lang="en-US" altLang="zh-CN" sz="1400" dirty="0">
                <a:latin typeface="黑体" panose="02010609060101010101" pitchFamily="49" charset="-122"/>
                <a:ea typeface="黑体" panose="02010609060101010101" pitchFamily="49" charset="-122"/>
                <a:cs typeface="黑体" panose="02010609060101010101" pitchFamily="49" charset="-122"/>
                <a:sym typeface="+mn-ea"/>
              </a:rPr>
              <a:t>。</a:t>
            </a:r>
          </a:p>
          <a:p>
            <a:pPr algn="just">
              <a:lnSpc>
                <a:spcPct val="130000"/>
              </a:lnSpc>
            </a:pPr>
            <a:r>
              <a:rPr sz="1400" dirty="0">
                <a:latin typeface="黑体" panose="02010609060101010101" pitchFamily="49" charset="-122"/>
                <a:ea typeface="黑体" panose="02010609060101010101" pitchFamily="49" charset="-122"/>
                <a:cs typeface="黑体" panose="02010609060101010101" pitchFamily="49" charset="-122"/>
                <a:sym typeface="+mn-ea"/>
              </a:rPr>
              <a:t>文化参访</a:t>
            </a:r>
            <a:r>
              <a:rPr lang="zh-CN" sz="1400" dirty="0">
                <a:latin typeface="黑体" panose="02010609060101010101" pitchFamily="49" charset="-122"/>
                <a:ea typeface="黑体" panose="02010609060101010101" pitchFamily="49" charset="-122"/>
                <a:cs typeface="黑体" panose="02010609060101010101" pitchFamily="49" charset="-122"/>
                <a:sym typeface="+mn-ea"/>
              </a:rPr>
              <a:t>周</a:t>
            </a:r>
            <a:r>
              <a:rPr sz="1400" dirty="0">
                <a:latin typeface="黑体" panose="02010609060101010101" pitchFamily="49" charset="-122"/>
                <a:ea typeface="黑体" panose="02010609060101010101" pitchFamily="49" charset="-122"/>
                <a:cs typeface="黑体" panose="02010609060101010101" pitchFamily="49" charset="-122"/>
                <a:sym typeface="+mn-ea"/>
              </a:rPr>
              <a:t>从珀斯飞往悉尼、堪培拉进行为期</a:t>
            </a:r>
            <a:r>
              <a:rPr lang="en-US" sz="1400" dirty="0">
                <a:latin typeface="黑体" panose="02010609060101010101" pitchFamily="49" charset="-122"/>
                <a:ea typeface="黑体" panose="02010609060101010101" pitchFamily="49" charset="-122"/>
                <a:cs typeface="黑体" panose="02010609060101010101" pitchFamily="49" charset="-122"/>
                <a:sym typeface="+mn-ea"/>
              </a:rPr>
              <a:t>1</a:t>
            </a:r>
            <a:r>
              <a:rPr sz="1400" dirty="0">
                <a:latin typeface="黑体" panose="02010609060101010101" pitchFamily="49" charset="-122"/>
                <a:ea typeface="黑体" panose="02010609060101010101" pitchFamily="49" charset="-122"/>
                <a:cs typeface="黑体" panose="02010609060101010101" pitchFamily="49" charset="-122"/>
                <a:sym typeface="+mn-ea"/>
              </a:rPr>
              <a:t>周的参观交流活动。拟访问高校为澳洲国立大学、悉尼大学；参观悉尼、堪培拉两地著名景点；组织蓝山一日游、澳洲农场体验日、BBQ等活动</a:t>
            </a:r>
            <a:r>
              <a:rPr lang="zh-CN" sz="1400" dirty="0">
                <a:latin typeface="黑体" panose="02010609060101010101" pitchFamily="49" charset="-122"/>
                <a:ea typeface="黑体" panose="02010609060101010101" pitchFamily="49" charset="-122"/>
                <a:cs typeface="黑体" panose="02010609060101010101" pitchFamily="49" charset="-122"/>
                <a:sym typeface="+mn-ea"/>
              </a:rPr>
              <a:t>。丰富多彩的活动使学生在有限的时间内尽可能更多和更深入地了解澳洲的高等教育、人文景观、产业经济等，提升访学价值。</a:t>
            </a:r>
            <a:endParaRPr lang="zh-CN" sz="1400"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a:p>
            <a:pPr algn="just">
              <a:lnSpc>
                <a:spcPct val="130000"/>
              </a:lnSpc>
            </a:pPr>
            <a:r>
              <a:rPr lang="en-US" altLang="zh-CN" sz="1400" dirty="0">
                <a:latin typeface="黑体" panose="02010609060101010101" pitchFamily="49" charset="-122"/>
                <a:ea typeface="黑体" panose="02010609060101010101" pitchFamily="49" charset="-122"/>
                <a:cs typeface="黑体" panose="02010609060101010101" pitchFamily="49" charset="-122"/>
                <a:sym typeface="+mn-ea"/>
              </a:rPr>
              <a:t>访学课程期间入住珀斯当地寄宿家庭，</a:t>
            </a:r>
            <a:r>
              <a:rPr sz="1400" dirty="0">
                <a:latin typeface="黑体" panose="02010609060101010101" pitchFamily="49" charset="-122"/>
                <a:ea typeface="黑体" panose="02010609060101010101" pitchFamily="49" charset="-122"/>
                <a:cs typeface="黑体" panose="02010609060101010101" pitchFamily="49" charset="-122"/>
                <a:sym typeface="+mn-ea"/>
              </a:rPr>
              <a:t>融入最地道的澳洲生活，非常有利于提高英语</a:t>
            </a:r>
            <a:r>
              <a:rPr lang="zh-CN" sz="1400" dirty="0">
                <a:latin typeface="黑体" panose="02010609060101010101" pitchFamily="49" charset="-122"/>
                <a:ea typeface="黑体" panose="02010609060101010101" pitchFamily="49" charset="-122"/>
                <a:cs typeface="黑体" panose="02010609060101010101" pitchFamily="49" charset="-122"/>
                <a:sym typeface="+mn-ea"/>
              </a:rPr>
              <a:t>沟通和交流</a:t>
            </a:r>
            <a:r>
              <a:rPr sz="1400" dirty="0">
                <a:latin typeface="黑体" panose="02010609060101010101" pitchFamily="49" charset="-122"/>
                <a:ea typeface="黑体" panose="02010609060101010101" pitchFamily="49" charset="-122"/>
                <a:cs typeface="黑体" panose="02010609060101010101" pitchFamily="49" charset="-122"/>
                <a:sym typeface="+mn-ea"/>
              </a:rPr>
              <a:t>能力，深入</a:t>
            </a:r>
            <a:r>
              <a:rPr lang="zh-CN" sz="1400" dirty="0">
                <a:latin typeface="黑体" panose="02010609060101010101" pitchFamily="49" charset="-122"/>
                <a:ea typeface="黑体" panose="02010609060101010101" pitchFamily="49" charset="-122"/>
                <a:cs typeface="黑体" panose="02010609060101010101" pitchFamily="49" charset="-122"/>
                <a:sym typeface="+mn-ea"/>
              </a:rPr>
              <a:t>体验澳洲生活和了解澳洲文化；</a:t>
            </a:r>
            <a:r>
              <a:rPr lang="en-US" altLang="zh-CN" sz="1400" dirty="0">
                <a:latin typeface="黑体" panose="02010609060101010101" pitchFamily="49" charset="-122"/>
                <a:ea typeface="黑体" panose="02010609060101010101" pitchFamily="49" charset="-122"/>
                <a:cs typeface="黑体" panose="02010609060101010101" pitchFamily="49" charset="-122"/>
                <a:sym typeface="+mn-ea"/>
              </a:rPr>
              <a:t>文化参访</a:t>
            </a:r>
            <a:r>
              <a:rPr lang="zh-CN" altLang="en-US" sz="1400" dirty="0">
                <a:latin typeface="黑体" panose="02010609060101010101" pitchFamily="49" charset="-122"/>
                <a:ea typeface="黑体" panose="02010609060101010101" pitchFamily="49" charset="-122"/>
                <a:cs typeface="黑体" panose="02010609060101010101" pitchFamily="49" charset="-122"/>
                <a:sym typeface="+mn-ea"/>
              </a:rPr>
              <a:t>周</a:t>
            </a:r>
            <a:r>
              <a:rPr lang="en-US" altLang="zh-CN" sz="1400" dirty="0">
                <a:latin typeface="黑体" panose="02010609060101010101" pitchFamily="49" charset="-122"/>
                <a:ea typeface="黑体" panose="02010609060101010101" pitchFamily="49" charset="-122"/>
                <a:cs typeface="黑体" panose="02010609060101010101" pitchFamily="49" charset="-122"/>
                <a:sym typeface="+mn-ea"/>
              </a:rPr>
              <a:t>入住悉尼市区酒店。</a:t>
            </a:r>
            <a:endParaRPr lang="en-US" altLang="zh-CN" sz="1400" dirty="0">
              <a:latin typeface="黑体" panose="02010609060101010101" pitchFamily="49" charset="-122"/>
              <a:ea typeface="黑体" panose="02010609060101010101" pitchFamily="49" charset="-122"/>
              <a:cs typeface="黑体" panose="02010609060101010101" pitchFamily="49" charset="-122"/>
            </a:endParaRPr>
          </a:p>
        </p:txBody>
      </p:sp>
      <p:pic>
        <p:nvPicPr>
          <p:cNvPr id="2" name="图片 1" descr="img102"/>
          <p:cNvPicPr>
            <a:picLocks noChangeAspect="1"/>
          </p:cNvPicPr>
          <p:nvPr/>
        </p:nvPicPr>
        <p:blipFill>
          <a:blip r:embed="rId4" cstate="print"/>
          <a:stretch>
            <a:fillRect/>
          </a:stretch>
        </p:blipFill>
        <p:spPr>
          <a:xfrm>
            <a:off x="7962900" y="1440180"/>
            <a:ext cx="1605280" cy="2272665"/>
          </a:xfrm>
          <a:prstGeom prst="rect">
            <a:avLst/>
          </a:prstGeom>
        </p:spPr>
      </p:pic>
      <p:pic>
        <p:nvPicPr>
          <p:cNvPr id="10" name="图片 9"/>
          <p:cNvPicPr>
            <a:picLocks noChangeAspect="1"/>
          </p:cNvPicPr>
          <p:nvPr/>
        </p:nvPicPr>
        <p:blipFill>
          <a:blip r:embed="rId5" cstate="print"/>
          <a:stretch>
            <a:fillRect/>
          </a:stretch>
        </p:blipFill>
        <p:spPr>
          <a:xfrm>
            <a:off x="7962900" y="4027805"/>
            <a:ext cx="3580765" cy="2002155"/>
          </a:xfrm>
          <a:prstGeom prst="rect">
            <a:avLst/>
          </a:prstGeom>
          <a:effectLst>
            <a:glow>
              <a:schemeClr val="accent1">
                <a:alpha val="40000"/>
              </a:schemeClr>
            </a:glow>
          </a:effectLst>
        </p:spPr>
      </p:pic>
      <p:pic>
        <p:nvPicPr>
          <p:cNvPr id="4" name="图片 3" descr="1110715335"/>
          <p:cNvPicPr>
            <a:picLocks noChangeAspect="1"/>
          </p:cNvPicPr>
          <p:nvPr/>
        </p:nvPicPr>
        <p:blipFill>
          <a:blip r:embed="rId6" cstate="print"/>
          <a:stretch>
            <a:fillRect/>
          </a:stretch>
        </p:blipFill>
        <p:spPr>
          <a:xfrm>
            <a:off x="9761220" y="1440180"/>
            <a:ext cx="1782445" cy="2272665"/>
          </a:xfrm>
          <a:prstGeom prst="rect">
            <a:avLst/>
          </a:prstGeom>
        </p:spPr>
      </p:pic>
      <p:sp>
        <p:nvSpPr>
          <p:cNvPr id="8" name="文本框 7"/>
          <p:cNvSpPr txBox="1"/>
          <p:nvPr/>
        </p:nvSpPr>
        <p:spPr>
          <a:xfrm>
            <a:off x="7986395" y="3750945"/>
            <a:ext cx="3570605" cy="275590"/>
          </a:xfrm>
          <a:prstGeom prst="rect">
            <a:avLst/>
          </a:prstGeom>
          <a:noFill/>
        </p:spPr>
        <p:txBody>
          <a:bodyPr wrap="square" rtlCol="0">
            <a:spAutoFit/>
          </a:bodyPr>
          <a:lstStyle/>
          <a:p>
            <a:r>
              <a:rPr lang="en-US" altLang="zh-CN" sz="1200">
                <a:latin typeface="黑体" panose="02010609060101010101" pitchFamily="49" charset="-122"/>
                <a:ea typeface="黑体" panose="02010609060101010101" pitchFamily="49" charset="-122"/>
                <a:cs typeface="黑体" panose="02010609060101010101" pitchFamily="49" charset="-122"/>
              </a:rPr>
              <a:t>    </a:t>
            </a:r>
            <a:r>
              <a:rPr lang="zh-CN" altLang="en-US" sz="1200">
                <a:latin typeface="黑体" panose="02010609060101010101" pitchFamily="49" charset="-122"/>
                <a:ea typeface="黑体" panose="02010609060101010101" pitchFamily="49" charset="-122"/>
                <a:cs typeface="黑体" panose="02010609060101010101" pitchFamily="49" charset="-122"/>
              </a:rPr>
              <a:t>结业证书               文化参访（悉尼）</a:t>
            </a:r>
          </a:p>
        </p:txBody>
      </p:sp>
      <p:sp>
        <p:nvSpPr>
          <p:cNvPr id="9" name="文本框 8"/>
          <p:cNvSpPr txBox="1"/>
          <p:nvPr/>
        </p:nvSpPr>
        <p:spPr>
          <a:xfrm>
            <a:off x="7986395" y="6102985"/>
            <a:ext cx="3570605" cy="275590"/>
          </a:xfrm>
          <a:prstGeom prst="rect">
            <a:avLst/>
          </a:prstGeom>
          <a:noFill/>
        </p:spPr>
        <p:txBody>
          <a:bodyPr wrap="square" rtlCol="0">
            <a:spAutoFit/>
          </a:bodyPr>
          <a:lstStyle/>
          <a:p>
            <a:pPr algn="ctr"/>
            <a:r>
              <a:rPr lang="zh-CN" altLang="en-US" sz="1200">
                <a:latin typeface="黑体" panose="02010609060101010101" pitchFamily="49" charset="-122"/>
                <a:ea typeface="黑体" panose="02010609060101010101" pitchFamily="49" charset="-122"/>
                <a:cs typeface="微软雅黑" panose="020B0503020204020204" charset="-122"/>
              </a:rPr>
              <a:t>西澳大学主楼</a:t>
            </a:r>
          </a:p>
        </p:txBody>
      </p:sp>
      <p:pic>
        <p:nvPicPr>
          <p:cNvPr id="11" name="图片 10" descr="DCN02"/>
          <p:cNvPicPr>
            <a:picLocks noChangeAspect="1"/>
          </p:cNvPicPr>
          <p:nvPr/>
        </p:nvPicPr>
        <p:blipFill>
          <a:blip r:embed="rId7" cstate="print"/>
          <a:stretch>
            <a:fillRect/>
          </a:stretch>
        </p:blipFill>
        <p:spPr>
          <a:xfrm>
            <a:off x="11006455" y="52705"/>
            <a:ext cx="1117600" cy="842645"/>
          </a:xfrm>
          <a:prstGeom prst="rect">
            <a:avLst/>
          </a:prstGeom>
        </p:spPr>
      </p:pic>
      <p:pic>
        <p:nvPicPr>
          <p:cNvPr id="12" name="图片 11" descr="西澳大学logo"/>
          <p:cNvPicPr>
            <a:picLocks noChangeAspect="1"/>
          </p:cNvPicPr>
          <p:nvPr/>
        </p:nvPicPr>
        <p:blipFill>
          <a:blip r:embed="rId8" cstate="print"/>
          <a:stretch>
            <a:fillRect/>
          </a:stretch>
        </p:blipFill>
        <p:spPr>
          <a:xfrm>
            <a:off x="8397875" y="99695"/>
            <a:ext cx="2422525" cy="796290"/>
          </a:xfrm>
          <a:prstGeom prst="rect">
            <a:avLst/>
          </a:prstGeom>
        </p:spPr>
      </p:pic>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z="2000" dirty="0" smtClean="0"/>
              <a:t>英语和澳大利亚文化课表示例</a:t>
            </a:r>
          </a:p>
        </p:txBody>
      </p:sp>
      <p:sp>
        <p:nvSpPr>
          <p:cNvPr id="11" name="文本框 10"/>
          <p:cNvSpPr txBox="1"/>
          <p:nvPr/>
        </p:nvSpPr>
        <p:spPr>
          <a:xfrm>
            <a:off x="422910" y="5374640"/>
            <a:ext cx="8465185" cy="521970"/>
          </a:xfrm>
          <a:prstGeom prst="rect">
            <a:avLst/>
          </a:prstGeom>
          <a:noFill/>
        </p:spPr>
        <p:txBody>
          <a:bodyPr wrap="square" rtlCol="0">
            <a:spAutoFit/>
          </a:bodyPr>
          <a:lstStyle/>
          <a:p>
            <a:r>
              <a:rPr lang="zh-CN" altLang="en-US" sz="1400">
                <a:solidFill>
                  <a:schemeClr val="tx1"/>
                </a:solidFill>
                <a:latin typeface="黑体" panose="02010609060101010101" pitchFamily="49" charset="-122"/>
                <a:ea typeface="黑体" panose="02010609060101010101" pitchFamily="49" charset="-122"/>
                <a:cs typeface="黑体" panose="02010609060101010101" pitchFamily="49" charset="-122"/>
              </a:rPr>
              <a:t>参考课程表网址：</a:t>
            </a:r>
            <a:r>
              <a:rPr lang="zh-CN" altLang="en-US" sz="1400">
                <a:solidFill>
                  <a:schemeClr val="tx1"/>
                </a:solidFill>
                <a:latin typeface="黑体" panose="02010609060101010101" pitchFamily="49" charset="-122"/>
                <a:ea typeface="黑体" panose="02010609060101010101" pitchFamily="49" charset="-122"/>
                <a:cs typeface="黑体" panose="02010609060101010101" pitchFamily="49" charset="-122"/>
                <a:hlinkClick r:id="rId4"/>
              </a:rPr>
              <a:t>http://www.dcn-edu.com/UWA/479.html</a:t>
            </a:r>
            <a:endParaRPr lang="zh-CN" altLang="en-US" sz="1400">
              <a:solidFill>
                <a:schemeClr val="tx1"/>
              </a:solidFill>
              <a:latin typeface="黑体" panose="02010609060101010101" pitchFamily="49" charset="-122"/>
              <a:ea typeface="黑体" panose="02010609060101010101" pitchFamily="49" charset="-122"/>
              <a:cs typeface="黑体" panose="02010609060101010101" pitchFamily="49" charset="-122"/>
            </a:endParaRPr>
          </a:p>
          <a:p>
            <a:r>
              <a:rPr lang="en-US" altLang="zh-CN" sz="1400">
                <a:solidFill>
                  <a:schemeClr val="tx1"/>
                </a:solidFill>
                <a:effectLst/>
                <a:latin typeface="黑体" panose="02010609060101010101" pitchFamily="49" charset="-122"/>
                <a:ea typeface="黑体" panose="02010609060101010101" pitchFamily="49" charset="-122"/>
                <a:cs typeface="黑体" panose="02010609060101010101" pitchFamily="49" charset="-122"/>
                <a:sym typeface="+mn-ea"/>
              </a:rPr>
              <a:t>*</a:t>
            </a:r>
            <a:r>
              <a:rPr lang="zh-CN" altLang="en-US" sz="1400">
                <a:solidFill>
                  <a:schemeClr val="tx1"/>
                </a:solidFill>
                <a:effectLst/>
                <a:latin typeface="黑体" panose="02010609060101010101" pitchFamily="49" charset="-122"/>
                <a:ea typeface="黑体" panose="02010609060101010101" pitchFamily="49" charset="-122"/>
                <a:cs typeface="黑体" panose="02010609060101010101" pitchFamily="49" charset="-122"/>
                <a:sym typeface="+mn-ea"/>
              </a:rPr>
              <a:t>具体日程以参考课表为准，个别课程可能根据实时资源微调。</a:t>
            </a:r>
          </a:p>
        </p:txBody>
      </p:sp>
      <p:pic>
        <p:nvPicPr>
          <p:cNvPr id="3" name="图片 2"/>
          <p:cNvPicPr>
            <a:picLocks noChangeAspect="1"/>
          </p:cNvPicPr>
          <p:nvPr/>
        </p:nvPicPr>
        <p:blipFill>
          <a:blip r:embed="rId5" cstate="print"/>
          <a:stretch>
            <a:fillRect/>
          </a:stretch>
        </p:blipFill>
        <p:spPr>
          <a:xfrm>
            <a:off x="422910" y="1374775"/>
            <a:ext cx="8963660" cy="3889375"/>
          </a:xfrm>
          <a:prstGeom prst="rect">
            <a:avLst/>
          </a:prstGeom>
        </p:spPr>
      </p:pic>
      <p:sp>
        <p:nvSpPr>
          <p:cNvPr id="7" name="矩形 6"/>
          <p:cNvSpPr/>
          <p:nvPr/>
        </p:nvSpPr>
        <p:spPr>
          <a:xfrm>
            <a:off x="9488170" y="1381125"/>
            <a:ext cx="2280285" cy="3837940"/>
          </a:xfrm>
          <a:prstGeom prst="rect">
            <a:avLst/>
          </a:prstGeom>
          <a:noFill/>
          <a:ln w="9525" cap="flat" cmpd="sng" algn="ctr">
            <a:solidFill>
              <a:srgbClr val="0A42DE"/>
            </a:solidFill>
            <a:prstDash val="solid"/>
            <a:round/>
            <a:headEnd type="none" w="med" len="med"/>
            <a:tailEnd type="none" w="med" len="med"/>
          </a:ln>
          <a:extLst>
            <a:ext uri="{909E8E84-426E-40DD-AFC4-6F175D3DCCD1}">
              <a14:hiddenFill xmlns:a14="http://schemas.microsoft.com/office/drawing/2010/main" xmlns="">
                <a:solidFill>
                  <a:srgbClr val="0000FF"/>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noFill/>
              <a:effectLst/>
              <a:latin typeface="Arial" panose="020B0604020202020204" pitchFamily="34" charset="0"/>
              <a:ea typeface="宋体" panose="02010600030101010101" pitchFamily="2" charset="-122"/>
            </a:endParaRPr>
          </a:p>
        </p:txBody>
      </p:sp>
      <p:sp>
        <p:nvSpPr>
          <p:cNvPr id="8" name="内容占位符 7"/>
          <p:cNvSpPr>
            <a:spLocks noGrp="1"/>
          </p:cNvSpPr>
          <p:nvPr>
            <p:ph idx="1"/>
          </p:nvPr>
        </p:nvSpPr>
        <p:spPr>
          <a:xfrm>
            <a:off x="9438005" y="1381125"/>
            <a:ext cx="2330450" cy="3993515"/>
          </a:xfrm>
        </p:spPr>
        <p:txBody>
          <a:bodyPr/>
          <a:lstStyle/>
          <a:p>
            <a:pPr algn="just">
              <a:lnSpc>
                <a:spcPct val="120000"/>
              </a:lnSpc>
              <a:defRPr/>
            </a:pPr>
            <a:r>
              <a:rPr lang="zh-CN" altLang="en-US" sz="1800" dirty="0">
                <a:solidFill>
                  <a:schemeClr val="tx1"/>
                </a:solidFill>
                <a:latin typeface="黑体" panose="02010609060101010101" pitchFamily="49" charset="-122"/>
                <a:ea typeface="黑体" panose="02010609060101010101" pitchFamily="49" charset="-122"/>
                <a:cs typeface="黑体" panose="02010609060101010101" pitchFamily="49" charset="-122"/>
              </a:rPr>
              <a:t>小提示：</a:t>
            </a:r>
          </a:p>
          <a:p>
            <a:pPr algn="just">
              <a:lnSpc>
                <a:spcPct val="120000"/>
              </a:lnSpc>
              <a:defRPr/>
            </a:pPr>
            <a:r>
              <a:rPr lang="en-US" altLang="zh-CN" sz="1400" dirty="0">
                <a:solidFill>
                  <a:schemeClr val="tx1"/>
                </a:solidFill>
                <a:latin typeface="黑体" panose="02010609060101010101" pitchFamily="49" charset="-122"/>
                <a:ea typeface="黑体" panose="02010609060101010101" pitchFamily="49" charset="-122"/>
                <a:cs typeface="黑体" panose="02010609060101010101" pitchFamily="49" charset="-122"/>
              </a:rPr>
              <a:t>1. </a:t>
            </a:r>
            <a:r>
              <a:rPr lang="zh-CN" altLang="en-US" sz="1400" dirty="0">
                <a:solidFill>
                  <a:schemeClr val="tx1"/>
                </a:solidFill>
                <a:latin typeface="黑体" panose="02010609060101010101" pitchFamily="49" charset="-122"/>
                <a:ea typeface="黑体" panose="02010609060101010101" pitchFamily="49" charset="-122"/>
                <a:cs typeface="黑体" panose="02010609060101010101" pitchFamily="49" charset="-122"/>
              </a:rPr>
              <a:t>课程：英语技能提升（听、说、读、写）、跨文化分析、澳大利亚原住民文化解读、批判性思维提升。</a:t>
            </a:r>
          </a:p>
          <a:p>
            <a:pPr algn="just">
              <a:lnSpc>
                <a:spcPct val="120000"/>
              </a:lnSpc>
              <a:defRPr/>
            </a:pPr>
            <a:r>
              <a:rPr lang="en-US" altLang="zh-CN" sz="1400" dirty="0">
                <a:solidFill>
                  <a:schemeClr val="tx1"/>
                </a:solidFill>
                <a:latin typeface="黑体" panose="02010609060101010101" pitchFamily="49" charset="-122"/>
                <a:ea typeface="黑体" panose="02010609060101010101" pitchFamily="49" charset="-122"/>
                <a:cs typeface="黑体" panose="02010609060101010101" pitchFamily="49" charset="-122"/>
              </a:rPr>
              <a:t>2. </a:t>
            </a:r>
            <a:r>
              <a:rPr lang="zh-CN" altLang="en-US" sz="1400" dirty="0">
                <a:solidFill>
                  <a:schemeClr val="tx1"/>
                </a:solidFill>
                <a:latin typeface="黑体" panose="02010609060101010101" pitchFamily="49" charset="-122"/>
                <a:ea typeface="黑体" panose="02010609060101010101" pitchFamily="49" charset="-122"/>
                <a:cs typeface="黑体" panose="02010609060101010101" pitchFamily="49" charset="-122"/>
              </a:rPr>
              <a:t>活动课：城市参访、法律博物馆、凯威森野生动物园、国王公园、</a:t>
            </a:r>
            <a:r>
              <a:rPr lang="en-US" altLang="zh-CN" sz="1400" dirty="0">
                <a:solidFill>
                  <a:schemeClr val="tx1"/>
                </a:solidFill>
                <a:latin typeface="黑体" panose="02010609060101010101" pitchFamily="49" charset="-122"/>
                <a:ea typeface="黑体" panose="02010609060101010101" pitchFamily="49" charset="-122"/>
                <a:cs typeface="黑体" panose="02010609060101010101" pitchFamily="49" charset="-122"/>
              </a:rPr>
              <a:t>Fremantle </a:t>
            </a:r>
            <a:r>
              <a:rPr lang="zh-CN" altLang="en-US" sz="1400" dirty="0">
                <a:solidFill>
                  <a:schemeClr val="tx1"/>
                </a:solidFill>
                <a:latin typeface="黑体" panose="02010609060101010101" pitchFamily="49" charset="-122"/>
                <a:ea typeface="黑体" panose="02010609060101010101" pitchFamily="49" charset="-122"/>
                <a:cs typeface="黑体" panose="02010609060101010101" pitchFamily="49" charset="-122"/>
              </a:rPr>
              <a:t>监狱、海豚中心一日参访。</a:t>
            </a:r>
          </a:p>
          <a:p>
            <a:pPr algn="just">
              <a:lnSpc>
                <a:spcPct val="120000"/>
              </a:lnSpc>
              <a:defRPr/>
            </a:pPr>
            <a:r>
              <a:rPr lang="en-US" altLang="zh-CN" sz="1400" dirty="0">
                <a:solidFill>
                  <a:schemeClr val="tx1"/>
                </a:solidFill>
                <a:latin typeface="黑体" panose="02010609060101010101" pitchFamily="49" charset="-122"/>
                <a:ea typeface="黑体" panose="02010609060101010101" pitchFamily="49" charset="-122"/>
                <a:cs typeface="黑体" panose="02010609060101010101" pitchFamily="49" charset="-122"/>
              </a:rPr>
              <a:t>3. </a:t>
            </a:r>
            <a:r>
              <a:rPr lang="zh-CN" altLang="en-US" sz="1400" dirty="0">
                <a:solidFill>
                  <a:schemeClr val="tx1"/>
                </a:solidFill>
                <a:latin typeface="黑体" panose="02010609060101010101" pitchFamily="49" charset="-122"/>
                <a:ea typeface="黑体" panose="02010609060101010101" pitchFamily="49" charset="-122"/>
                <a:cs typeface="黑体" panose="02010609060101010101" pitchFamily="49" charset="-122"/>
              </a:rPr>
              <a:t>其他：课题研究、澳洲教育讲座、结业典礼。</a:t>
            </a:r>
          </a:p>
        </p:txBody>
      </p:sp>
      <p:pic>
        <p:nvPicPr>
          <p:cNvPr id="4" name="图片 3" descr="DCN02"/>
          <p:cNvPicPr>
            <a:picLocks noChangeAspect="1"/>
          </p:cNvPicPr>
          <p:nvPr/>
        </p:nvPicPr>
        <p:blipFill>
          <a:blip r:embed="rId6" cstate="print"/>
          <a:stretch>
            <a:fillRect/>
          </a:stretch>
        </p:blipFill>
        <p:spPr>
          <a:xfrm>
            <a:off x="11006455" y="52705"/>
            <a:ext cx="1117600" cy="842645"/>
          </a:xfrm>
          <a:prstGeom prst="rect">
            <a:avLst/>
          </a:prstGeom>
        </p:spPr>
      </p:pic>
      <p:pic>
        <p:nvPicPr>
          <p:cNvPr id="6" name="图片 5" descr="西澳大学logo"/>
          <p:cNvPicPr>
            <a:picLocks noChangeAspect="1"/>
          </p:cNvPicPr>
          <p:nvPr/>
        </p:nvPicPr>
        <p:blipFill>
          <a:blip r:embed="rId7" cstate="print"/>
          <a:stretch>
            <a:fillRect/>
          </a:stretch>
        </p:blipFill>
        <p:spPr>
          <a:xfrm>
            <a:off x="8397875" y="99695"/>
            <a:ext cx="2422525" cy="796290"/>
          </a:xfrm>
          <a:prstGeom prst="rect">
            <a:avLst/>
          </a:prstGeom>
        </p:spPr>
      </p:pic>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z="2000" dirty="0" smtClean="0"/>
              <a:t>英语和澳大利亚文化课程描述</a:t>
            </a:r>
          </a:p>
        </p:txBody>
      </p:sp>
      <p:sp>
        <p:nvSpPr>
          <p:cNvPr id="4" name="文本框 3"/>
          <p:cNvSpPr txBox="1"/>
          <p:nvPr/>
        </p:nvSpPr>
        <p:spPr>
          <a:xfrm>
            <a:off x="633095" y="1381125"/>
            <a:ext cx="10801985" cy="4030980"/>
          </a:xfrm>
          <a:prstGeom prst="rect">
            <a:avLst/>
          </a:prstGeom>
          <a:noFill/>
        </p:spPr>
        <p:txBody>
          <a:bodyPr wrap="square" rtlCol="0">
            <a:spAutoFit/>
          </a:bodyPr>
          <a:lstStyle/>
          <a:p>
            <a:r>
              <a:rPr lang="zh-CN" altLang="en-US" sz="2000" b="1">
                <a:solidFill>
                  <a:srgbClr val="0000FF"/>
                </a:solidFill>
              </a:rPr>
              <a:t>《</a:t>
            </a:r>
            <a:r>
              <a:rPr lang="en-US" altLang="zh-CN" sz="2000" b="1">
                <a:solidFill>
                  <a:srgbClr val="0000FF"/>
                </a:solidFill>
              </a:rPr>
              <a:t>English Skills Improvement</a:t>
            </a:r>
            <a:r>
              <a:rPr lang="zh-CN" altLang="en-US" sz="2000" b="1">
                <a:solidFill>
                  <a:srgbClr val="0000FF"/>
                </a:solidFill>
              </a:rPr>
              <a:t>》</a:t>
            </a:r>
            <a:endParaRPr lang="zh-CN" altLang="en-US">
              <a:solidFill>
                <a:srgbClr val="0000FF"/>
              </a:solidFill>
            </a:endParaRPr>
          </a:p>
          <a:p>
            <a:r>
              <a:rPr lang="en-US" altLang="zh-CN">
                <a:solidFill>
                  <a:schemeClr val="tx1"/>
                </a:solidFill>
              </a:rPr>
              <a:t>This unit helps you to</a:t>
            </a:r>
            <a:r>
              <a:rPr lang="zh-CN" altLang="en-US">
                <a:solidFill>
                  <a:schemeClr val="tx1"/>
                </a:solidFill>
              </a:rPr>
              <a:t> develop your ability to communicate in English along with a variety of useful language skills including:</a:t>
            </a:r>
          </a:p>
          <a:p>
            <a:pPr marL="285750" indent="-285750">
              <a:buFont typeface="Wingdings" panose="05000000000000000000" charset="0"/>
              <a:buChar char="ü"/>
            </a:pPr>
            <a:r>
              <a:rPr lang="zh-CN" altLang="en-US">
                <a:solidFill>
                  <a:schemeClr val="tx1"/>
                </a:solidFill>
              </a:rPr>
              <a:t>reading and understanding different types of English texts</a:t>
            </a:r>
          </a:p>
          <a:p>
            <a:pPr marL="285750" indent="-285750">
              <a:buFont typeface="Wingdings" panose="05000000000000000000" charset="0"/>
              <a:buChar char="ü"/>
            </a:pPr>
            <a:r>
              <a:rPr lang="zh-CN" altLang="en-US">
                <a:solidFill>
                  <a:schemeClr val="tx1"/>
                </a:solidFill>
              </a:rPr>
              <a:t>taking part with ease in conversations and discussions</a:t>
            </a:r>
          </a:p>
          <a:p>
            <a:pPr marL="285750" indent="-285750">
              <a:buFont typeface="Wingdings" panose="05000000000000000000" charset="0"/>
              <a:buChar char="ü"/>
            </a:pPr>
            <a:r>
              <a:rPr lang="zh-CN" altLang="en-US">
                <a:solidFill>
                  <a:schemeClr val="tx1"/>
                </a:solidFill>
              </a:rPr>
              <a:t>listening to and understanding different varieties of spoken English</a:t>
            </a:r>
          </a:p>
          <a:p>
            <a:pPr marL="285750" indent="-285750">
              <a:buFont typeface="Wingdings" panose="05000000000000000000" charset="0"/>
              <a:buChar char="ü"/>
            </a:pPr>
            <a:r>
              <a:rPr lang="zh-CN" altLang="en-US">
                <a:solidFill>
                  <a:schemeClr val="tx1"/>
                </a:solidFill>
              </a:rPr>
              <a:t>speaking clearly with easily understood pronunciation</a:t>
            </a:r>
          </a:p>
          <a:p>
            <a:pPr marL="285750" indent="-285750">
              <a:buFont typeface="Wingdings" panose="05000000000000000000" charset="0"/>
              <a:buChar char="ü"/>
            </a:pPr>
            <a:r>
              <a:rPr lang="zh-CN" altLang="en-US">
                <a:solidFill>
                  <a:schemeClr val="tx1"/>
                </a:solidFill>
              </a:rPr>
              <a:t>using vocabulary to convey meaning well</a:t>
            </a:r>
          </a:p>
          <a:p>
            <a:pPr marL="285750" indent="-285750"/>
            <a:endParaRPr lang="zh-CN" altLang="en-US">
              <a:solidFill>
                <a:schemeClr val="tx1"/>
              </a:solidFill>
            </a:endParaRPr>
          </a:p>
          <a:p>
            <a:pPr algn="l"/>
            <a:r>
              <a:rPr lang="zh-CN" altLang="en-US" sz="2000" b="1">
                <a:solidFill>
                  <a:srgbClr val="0000FF"/>
                </a:solidFill>
              </a:rPr>
              <a:t>《</a:t>
            </a:r>
            <a:r>
              <a:rPr lang="en-US" altLang="zh-CN" sz="2000" b="1">
                <a:solidFill>
                  <a:srgbClr val="0000FF"/>
                </a:solidFill>
              </a:rPr>
              <a:t>Australian Culture</a:t>
            </a:r>
            <a:r>
              <a:rPr lang="zh-CN" altLang="en-US" sz="2000" b="1">
                <a:solidFill>
                  <a:srgbClr val="0000FF"/>
                </a:solidFill>
              </a:rPr>
              <a:t>》</a:t>
            </a:r>
            <a:endParaRPr lang="zh-CN" altLang="en-US" sz="1800"/>
          </a:p>
          <a:p>
            <a:pPr algn="l"/>
            <a:r>
              <a:rPr lang="zh-CN" altLang="en-US" sz="1800"/>
              <a:t>This </a:t>
            </a:r>
            <a:r>
              <a:rPr lang="en-US" altLang="zh-CN" sz="1800"/>
              <a:t>unit</a:t>
            </a:r>
            <a:r>
              <a:rPr lang="zh-CN" altLang="en-US" sz="1800"/>
              <a:t> focuses on topics about Australian culture such as Australian People Today, Australian Sports &amp; Festivals, Indigenous Australian, Australian Politics, and Australian Native Fauna &amp; Environment. </a:t>
            </a:r>
            <a:r>
              <a:rPr lang="en-US" altLang="zh-CN" sz="1800"/>
              <a:t>In this unit, students can know more about Australian animals, food, sports, movies, and songs and improve international view.</a:t>
            </a:r>
          </a:p>
        </p:txBody>
      </p:sp>
      <p:pic>
        <p:nvPicPr>
          <p:cNvPr id="3" name="图片 2" descr="DCN02"/>
          <p:cNvPicPr>
            <a:picLocks noChangeAspect="1"/>
          </p:cNvPicPr>
          <p:nvPr/>
        </p:nvPicPr>
        <p:blipFill>
          <a:blip r:embed="rId4" cstate="print"/>
          <a:stretch>
            <a:fillRect/>
          </a:stretch>
        </p:blipFill>
        <p:spPr>
          <a:xfrm>
            <a:off x="11006455" y="52705"/>
            <a:ext cx="1117600" cy="842645"/>
          </a:xfrm>
          <a:prstGeom prst="rect">
            <a:avLst/>
          </a:prstGeom>
        </p:spPr>
      </p:pic>
      <p:pic>
        <p:nvPicPr>
          <p:cNvPr id="6" name="图片 5" descr="西澳大学logo"/>
          <p:cNvPicPr>
            <a:picLocks noChangeAspect="1"/>
          </p:cNvPicPr>
          <p:nvPr/>
        </p:nvPicPr>
        <p:blipFill>
          <a:blip r:embed="rId5" cstate="print"/>
          <a:stretch>
            <a:fillRect/>
          </a:stretch>
        </p:blipFill>
        <p:spPr>
          <a:xfrm>
            <a:off x="8397875" y="99695"/>
            <a:ext cx="2422525" cy="796290"/>
          </a:xfrm>
          <a:prstGeom prst="rect">
            <a:avLst/>
          </a:prstGeom>
        </p:spPr>
      </p:pic>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z="2000" dirty="0" smtClean="0"/>
              <a:t>英语和澳大利亚文化课程描述</a:t>
            </a:r>
          </a:p>
        </p:txBody>
      </p:sp>
      <p:sp>
        <p:nvSpPr>
          <p:cNvPr id="4" name="文本框 3"/>
          <p:cNvSpPr txBox="1"/>
          <p:nvPr/>
        </p:nvSpPr>
        <p:spPr>
          <a:xfrm>
            <a:off x="633095" y="1381125"/>
            <a:ext cx="10801985" cy="4584700"/>
          </a:xfrm>
          <a:prstGeom prst="rect">
            <a:avLst/>
          </a:prstGeom>
          <a:noFill/>
        </p:spPr>
        <p:txBody>
          <a:bodyPr wrap="square" rtlCol="0">
            <a:spAutoFit/>
          </a:bodyPr>
          <a:lstStyle/>
          <a:p>
            <a:r>
              <a:rPr lang="zh-CN" altLang="en-US" sz="2000" b="1">
                <a:solidFill>
                  <a:srgbClr val="0000FF"/>
                </a:solidFill>
              </a:rPr>
              <a:t>《</a:t>
            </a:r>
            <a:r>
              <a:rPr lang="en-US" altLang="zh-CN" sz="2000" b="1">
                <a:solidFill>
                  <a:srgbClr val="0000FF"/>
                </a:solidFill>
              </a:rPr>
              <a:t>Cross Culture Analysis</a:t>
            </a:r>
            <a:r>
              <a:rPr lang="zh-CN" altLang="en-US" sz="2000" b="1">
                <a:solidFill>
                  <a:srgbClr val="0000FF"/>
                </a:solidFill>
              </a:rPr>
              <a:t>》</a:t>
            </a:r>
            <a:endParaRPr lang="zh-CN" altLang="en-US">
              <a:solidFill>
                <a:srgbClr val="0000FF"/>
              </a:solidFill>
            </a:endParaRPr>
          </a:p>
          <a:p>
            <a:r>
              <a:rPr>
                <a:solidFill>
                  <a:schemeClr val="tx1"/>
                </a:solidFill>
              </a:rPr>
              <a:t>Cross-cultural studies is an adaptation of the term cross-cultural to describe a branch of literary and cultural studies associated with more than one culture. Practitioners of cross-cultural studies often use the term cross-culturalism to describe discourses involving cultural interactivity, or to promote various forms of cultural interactivity. </a:t>
            </a:r>
            <a:r>
              <a:rPr lang="en-US">
                <a:solidFill>
                  <a:schemeClr val="tx1"/>
                </a:solidFill>
              </a:rPr>
              <a:t>This unit helps students understand the differences of Chinese Culture and Australian Culture better.</a:t>
            </a:r>
            <a:endParaRPr>
              <a:solidFill>
                <a:schemeClr val="tx1"/>
              </a:solidFill>
            </a:endParaRPr>
          </a:p>
          <a:p>
            <a:pPr marL="285750" indent="-285750"/>
            <a:endParaRPr lang="zh-CN" altLang="en-US">
              <a:solidFill>
                <a:schemeClr val="tx1"/>
              </a:solidFill>
            </a:endParaRPr>
          </a:p>
          <a:p>
            <a:pPr algn="l"/>
            <a:r>
              <a:rPr lang="zh-CN" altLang="en-US" sz="2000" b="1">
                <a:solidFill>
                  <a:srgbClr val="0000FF"/>
                </a:solidFill>
              </a:rPr>
              <a:t>《</a:t>
            </a:r>
            <a:r>
              <a:rPr lang="en-US" altLang="zh-CN" sz="2000" b="1">
                <a:solidFill>
                  <a:srgbClr val="0000FF"/>
                </a:solidFill>
              </a:rPr>
              <a:t>Critical Thinking</a:t>
            </a:r>
            <a:r>
              <a:rPr lang="zh-CN" altLang="en-US" sz="2000" b="1">
                <a:solidFill>
                  <a:srgbClr val="0000FF"/>
                </a:solidFill>
              </a:rPr>
              <a:t>》</a:t>
            </a:r>
            <a:endParaRPr lang="zh-CN" altLang="en-US" sz="1800"/>
          </a:p>
          <a:p>
            <a:pPr algn="l"/>
            <a:r>
              <a:rPr sz="1800"/>
              <a:t>The list of core critical thinking skills includes observation, interpretation, analysis, inference, evaluation, explanation, and metacognition. According to Reynolds, an individual or group engaged in a strong way of critical thinking gives due consideration to establish for instance:</a:t>
            </a:r>
          </a:p>
          <a:p>
            <a:pPr marL="285750" indent="-285750" algn="l">
              <a:buFont typeface="Wingdings" panose="05000000000000000000" charset="0"/>
              <a:buChar char="ü"/>
            </a:pPr>
            <a:r>
              <a:rPr sz="1800"/>
              <a:t>Evidence through reality</a:t>
            </a:r>
          </a:p>
          <a:p>
            <a:pPr marL="285750" indent="-285750" algn="l">
              <a:buFont typeface="Wingdings" panose="05000000000000000000" charset="0"/>
              <a:buChar char="ü"/>
            </a:pPr>
            <a:r>
              <a:rPr sz="1800"/>
              <a:t>Context skills to isolate the problem from context</a:t>
            </a:r>
          </a:p>
          <a:p>
            <a:pPr marL="285750" indent="-285750" algn="l">
              <a:buFont typeface="Wingdings" panose="05000000000000000000" charset="0"/>
              <a:buChar char="ü"/>
            </a:pPr>
            <a:r>
              <a:rPr sz="1800"/>
              <a:t>Relevant criteria for making the judgment well</a:t>
            </a:r>
          </a:p>
          <a:p>
            <a:pPr marL="285750" indent="-285750" algn="l">
              <a:buFont typeface="Wingdings" panose="05000000000000000000" charset="0"/>
              <a:buChar char="ü"/>
            </a:pPr>
            <a:r>
              <a:rPr sz="1800"/>
              <a:t>Applicable methods or techniques for forming the judgment</a:t>
            </a:r>
          </a:p>
          <a:p>
            <a:pPr marL="285750" indent="-285750" algn="l">
              <a:buFont typeface="Wingdings" panose="05000000000000000000" charset="0"/>
              <a:buChar char="ü"/>
            </a:pPr>
            <a:r>
              <a:rPr sz="1800"/>
              <a:t>Applicable theoretical constructs for understanding the problem and the question at hand</a:t>
            </a:r>
          </a:p>
        </p:txBody>
      </p:sp>
      <p:pic>
        <p:nvPicPr>
          <p:cNvPr id="3" name="图片 2" descr="DCN02"/>
          <p:cNvPicPr>
            <a:picLocks noChangeAspect="1"/>
          </p:cNvPicPr>
          <p:nvPr/>
        </p:nvPicPr>
        <p:blipFill>
          <a:blip r:embed="rId4" cstate="print"/>
          <a:stretch>
            <a:fillRect/>
          </a:stretch>
        </p:blipFill>
        <p:spPr>
          <a:xfrm>
            <a:off x="11006455" y="52705"/>
            <a:ext cx="1117600" cy="842645"/>
          </a:xfrm>
          <a:prstGeom prst="rect">
            <a:avLst/>
          </a:prstGeom>
        </p:spPr>
      </p:pic>
      <p:pic>
        <p:nvPicPr>
          <p:cNvPr id="6" name="图片 5" descr="西澳大学logo"/>
          <p:cNvPicPr>
            <a:picLocks noChangeAspect="1"/>
          </p:cNvPicPr>
          <p:nvPr/>
        </p:nvPicPr>
        <p:blipFill>
          <a:blip r:embed="rId5" cstate="print"/>
          <a:stretch>
            <a:fillRect/>
          </a:stretch>
        </p:blipFill>
        <p:spPr>
          <a:xfrm>
            <a:off x="8397875" y="99695"/>
            <a:ext cx="2422525" cy="796290"/>
          </a:xfrm>
          <a:prstGeom prst="rect">
            <a:avLst/>
          </a:prstGeom>
        </p:spPr>
      </p:pic>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z="2000" dirty="0" smtClean="0">
                <a:sym typeface="+mn-ea"/>
              </a:rPr>
              <a:t>理工科专业课表示例</a:t>
            </a:r>
            <a:endParaRPr lang="zh-CN" altLang="en-US" sz="2000" dirty="0" smtClean="0"/>
          </a:p>
        </p:txBody>
      </p:sp>
      <p:sp>
        <p:nvSpPr>
          <p:cNvPr id="7" name="矩形 6"/>
          <p:cNvSpPr/>
          <p:nvPr/>
        </p:nvSpPr>
        <p:spPr>
          <a:xfrm>
            <a:off x="9488170" y="1381125"/>
            <a:ext cx="2280285" cy="3837940"/>
          </a:xfrm>
          <a:prstGeom prst="rect">
            <a:avLst/>
          </a:prstGeom>
          <a:noFill/>
          <a:ln w="9525" cap="flat" cmpd="sng" algn="ctr">
            <a:solidFill>
              <a:srgbClr val="0000FF"/>
            </a:solidFill>
            <a:prstDash val="solid"/>
            <a:round/>
            <a:headEnd type="none" w="med" len="med"/>
            <a:tailEnd type="none" w="med" len="med"/>
          </a:ln>
          <a:extLst>
            <a:ext uri="{909E8E84-426E-40DD-AFC4-6F175D3DCCD1}">
              <a14:hiddenFill xmlns:a14="http://schemas.microsoft.com/office/drawing/2010/main" xmlns="">
                <a:solidFill>
                  <a:srgbClr val="0000FF"/>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8" name="内容占位符 7"/>
          <p:cNvSpPr>
            <a:spLocks noGrp="1"/>
          </p:cNvSpPr>
          <p:nvPr>
            <p:ph idx="1"/>
          </p:nvPr>
        </p:nvSpPr>
        <p:spPr>
          <a:xfrm>
            <a:off x="9438640" y="1381125"/>
            <a:ext cx="2330450" cy="3883025"/>
          </a:xfrm>
        </p:spPr>
        <p:txBody>
          <a:bodyPr/>
          <a:lstStyle/>
          <a:p>
            <a:pPr algn="just">
              <a:lnSpc>
                <a:spcPct val="120000"/>
              </a:lnSpc>
              <a:defRPr/>
            </a:pPr>
            <a:r>
              <a:rPr lang="zh-CN" altLang="en-US" sz="1400" dirty="0">
                <a:solidFill>
                  <a:schemeClr val="tx1"/>
                </a:solidFill>
                <a:latin typeface="黑体" panose="02010609060101010101" pitchFamily="49" charset="-122"/>
                <a:ea typeface="黑体" panose="02010609060101010101" pitchFamily="49" charset="-122"/>
                <a:cs typeface="黑体" panose="02010609060101010101" pitchFamily="49" charset="-122"/>
              </a:rPr>
              <a:t>小提示：</a:t>
            </a:r>
          </a:p>
          <a:p>
            <a:pPr algn="just">
              <a:lnSpc>
                <a:spcPct val="120000"/>
              </a:lnSpc>
              <a:defRPr/>
            </a:pPr>
            <a:r>
              <a:rPr lang="en-US" altLang="zh-CN" sz="1400" dirty="0">
                <a:solidFill>
                  <a:schemeClr val="tx1"/>
                </a:solidFill>
                <a:latin typeface="黑体" panose="02010609060101010101" pitchFamily="49" charset="-122"/>
                <a:ea typeface="黑体" panose="02010609060101010101" pitchFamily="49" charset="-122"/>
                <a:cs typeface="黑体" panose="02010609060101010101" pitchFamily="49" charset="-122"/>
              </a:rPr>
              <a:t>1. </a:t>
            </a:r>
            <a:r>
              <a:rPr lang="zh-CN" altLang="en-US" sz="1400" dirty="0">
                <a:solidFill>
                  <a:schemeClr val="tx1"/>
                </a:solidFill>
                <a:latin typeface="黑体" panose="02010609060101010101" pitchFamily="49" charset="-122"/>
                <a:ea typeface="黑体" panose="02010609060101010101" pitchFamily="49" charset="-122"/>
                <a:cs typeface="黑体" panose="02010609060101010101" pitchFamily="49" charset="-122"/>
              </a:rPr>
              <a:t>课程：工程学的全球性挑战、传播科学、环境科学与技术、解题与编程。</a:t>
            </a:r>
          </a:p>
          <a:p>
            <a:pPr algn="just">
              <a:lnSpc>
                <a:spcPct val="120000"/>
              </a:lnSpc>
              <a:defRPr/>
            </a:pPr>
            <a:r>
              <a:rPr lang="en-US" altLang="zh-CN" sz="1400" dirty="0">
                <a:solidFill>
                  <a:schemeClr val="tx1"/>
                </a:solidFill>
                <a:latin typeface="黑体" panose="02010609060101010101" pitchFamily="49" charset="-122"/>
                <a:ea typeface="黑体" panose="02010609060101010101" pitchFamily="49" charset="-122"/>
                <a:cs typeface="黑体" panose="02010609060101010101" pitchFamily="49" charset="-122"/>
              </a:rPr>
              <a:t>2. </a:t>
            </a:r>
            <a:r>
              <a:rPr lang="zh-CN" altLang="en-US" sz="1400" dirty="0">
                <a:solidFill>
                  <a:schemeClr val="tx1"/>
                </a:solidFill>
                <a:latin typeface="黑体" panose="02010609060101010101" pitchFamily="49" charset="-122"/>
                <a:ea typeface="黑体" panose="02010609060101010101" pitchFamily="49" charset="-122"/>
                <a:cs typeface="黑体" panose="02010609060101010101" pitchFamily="49" charset="-122"/>
              </a:rPr>
              <a:t>活动课：城市参访、凯威森野生动物园、国王公园、海豚中心一日参访。</a:t>
            </a:r>
          </a:p>
          <a:p>
            <a:pPr algn="just">
              <a:lnSpc>
                <a:spcPct val="120000"/>
              </a:lnSpc>
              <a:defRPr/>
            </a:pPr>
            <a:r>
              <a:rPr lang="en-US" altLang="zh-CN" sz="1400" dirty="0">
                <a:solidFill>
                  <a:schemeClr val="tx1"/>
                </a:solidFill>
                <a:latin typeface="黑体" panose="02010609060101010101" pitchFamily="49" charset="-122"/>
                <a:ea typeface="黑体" panose="02010609060101010101" pitchFamily="49" charset="-122"/>
                <a:cs typeface="黑体" panose="02010609060101010101" pitchFamily="49" charset="-122"/>
              </a:rPr>
              <a:t>3. </a:t>
            </a:r>
            <a:r>
              <a:rPr lang="zh-CN" altLang="en-US" sz="1400" dirty="0">
                <a:solidFill>
                  <a:schemeClr val="tx1"/>
                </a:solidFill>
                <a:latin typeface="黑体" panose="02010609060101010101" pitchFamily="49" charset="-122"/>
                <a:ea typeface="黑体" panose="02010609060101010101" pitchFamily="49" charset="-122"/>
                <a:cs typeface="黑体" panose="02010609060101010101" pitchFamily="49" charset="-122"/>
              </a:rPr>
              <a:t>其他：课题研究、澳洲教育讲座、结业典礼。</a:t>
            </a:r>
          </a:p>
        </p:txBody>
      </p:sp>
      <p:pic>
        <p:nvPicPr>
          <p:cNvPr id="4" name="图片 3"/>
          <p:cNvPicPr>
            <a:picLocks noChangeAspect="1"/>
          </p:cNvPicPr>
          <p:nvPr/>
        </p:nvPicPr>
        <p:blipFill>
          <a:blip r:embed="rId4" cstate="print"/>
          <a:stretch>
            <a:fillRect/>
          </a:stretch>
        </p:blipFill>
        <p:spPr>
          <a:xfrm>
            <a:off x="422910" y="1374775"/>
            <a:ext cx="8963660" cy="3844290"/>
          </a:xfrm>
          <a:prstGeom prst="rect">
            <a:avLst/>
          </a:prstGeom>
        </p:spPr>
      </p:pic>
      <p:pic>
        <p:nvPicPr>
          <p:cNvPr id="3" name="图片 2" descr="DCN02"/>
          <p:cNvPicPr>
            <a:picLocks noChangeAspect="1"/>
          </p:cNvPicPr>
          <p:nvPr/>
        </p:nvPicPr>
        <p:blipFill>
          <a:blip r:embed="rId5" cstate="print"/>
          <a:stretch>
            <a:fillRect/>
          </a:stretch>
        </p:blipFill>
        <p:spPr>
          <a:xfrm>
            <a:off x="11006455" y="52705"/>
            <a:ext cx="1117600" cy="842645"/>
          </a:xfrm>
          <a:prstGeom prst="rect">
            <a:avLst/>
          </a:prstGeom>
        </p:spPr>
      </p:pic>
      <p:pic>
        <p:nvPicPr>
          <p:cNvPr id="6" name="图片 5" descr="西澳大学logo"/>
          <p:cNvPicPr>
            <a:picLocks noChangeAspect="1"/>
          </p:cNvPicPr>
          <p:nvPr/>
        </p:nvPicPr>
        <p:blipFill>
          <a:blip r:embed="rId6" cstate="print"/>
          <a:stretch>
            <a:fillRect/>
          </a:stretch>
        </p:blipFill>
        <p:spPr>
          <a:xfrm>
            <a:off x="8397875" y="99695"/>
            <a:ext cx="2422525" cy="796290"/>
          </a:xfrm>
          <a:prstGeom prst="rect">
            <a:avLst/>
          </a:prstGeom>
        </p:spPr>
      </p:pic>
      <p:sp>
        <p:nvSpPr>
          <p:cNvPr id="11" name="文本框 10"/>
          <p:cNvSpPr txBox="1"/>
          <p:nvPr/>
        </p:nvSpPr>
        <p:spPr>
          <a:xfrm>
            <a:off x="422910" y="5374640"/>
            <a:ext cx="8465185" cy="521970"/>
          </a:xfrm>
          <a:prstGeom prst="rect">
            <a:avLst/>
          </a:prstGeom>
          <a:noFill/>
        </p:spPr>
        <p:txBody>
          <a:bodyPr wrap="square" rtlCol="0">
            <a:spAutoFit/>
          </a:bodyPr>
          <a:lstStyle/>
          <a:p>
            <a:r>
              <a:rPr lang="zh-CN" altLang="en-US" sz="1400">
                <a:solidFill>
                  <a:schemeClr val="tx1"/>
                </a:solidFill>
                <a:latin typeface="黑体" panose="02010609060101010101" pitchFamily="49" charset="-122"/>
                <a:ea typeface="黑体" panose="02010609060101010101" pitchFamily="49" charset="-122"/>
                <a:cs typeface="黑体" panose="02010609060101010101" pitchFamily="49" charset="-122"/>
              </a:rPr>
              <a:t>参考课程表网址：</a:t>
            </a:r>
            <a:r>
              <a:rPr lang="zh-CN" altLang="en-US" sz="1400">
                <a:latin typeface="黑体" panose="02010609060101010101" pitchFamily="49" charset="-122"/>
                <a:ea typeface="黑体" panose="02010609060101010101" pitchFamily="49" charset="-122"/>
                <a:cs typeface="黑体" panose="02010609060101010101" pitchFamily="49" charset="-122"/>
                <a:sym typeface="+mn-ea"/>
                <a:hlinkClick r:id="rId7"/>
              </a:rPr>
              <a:t>http://www.dcn-edu.com/UWA/479.html</a:t>
            </a:r>
            <a:endParaRPr lang="zh-CN" altLang="en-US" sz="1400">
              <a:solidFill>
                <a:schemeClr val="tx1"/>
              </a:solidFill>
              <a:latin typeface="黑体" panose="02010609060101010101" pitchFamily="49" charset="-122"/>
              <a:ea typeface="黑体" panose="02010609060101010101" pitchFamily="49" charset="-122"/>
              <a:cs typeface="黑体" panose="02010609060101010101" pitchFamily="49" charset="-122"/>
            </a:endParaRPr>
          </a:p>
          <a:p>
            <a:r>
              <a:rPr lang="en-US" altLang="zh-CN" sz="1400">
                <a:solidFill>
                  <a:schemeClr val="tx1"/>
                </a:solidFill>
                <a:effectLst/>
                <a:latin typeface="黑体" panose="02010609060101010101" pitchFamily="49" charset="-122"/>
                <a:ea typeface="黑体" panose="02010609060101010101" pitchFamily="49" charset="-122"/>
                <a:cs typeface="黑体" panose="02010609060101010101" pitchFamily="49" charset="-122"/>
                <a:sym typeface="+mn-ea"/>
              </a:rPr>
              <a:t>*</a:t>
            </a:r>
            <a:r>
              <a:rPr lang="zh-CN" altLang="en-US" sz="1400">
                <a:solidFill>
                  <a:schemeClr val="tx1"/>
                </a:solidFill>
                <a:effectLst/>
                <a:latin typeface="黑体" panose="02010609060101010101" pitchFamily="49" charset="-122"/>
                <a:ea typeface="黑体" panose="02010609060101010101" pitchFamily="49" charset="-122"/>
                <a:cs typeface="黑体" panose="02010609060101010101" pitchFamily="49" charset="-122"/>
                <a:sym typeface="+mn-ea"/>
              </a:rPr>
              <a:t>具体日程以参考课表为准，个别课程可能根据实时资源微调。</a:t>
            </a:r>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basetag"/>
  <p:tag name="KSO_WM_TEMPLATE_INDEX" val="20161335"/>
</p:tagLst>
</file>

<file path=ppt/tags/tag10.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160534"/>
  <p:tag name="KSO_WM_UNIT_TYPE" val="m_i"/>
  <p:tag name="KSO_WM_UNIT_INDEX" val="1_2"/>
  <p:tag name="KSO_WM_UNIT_ID" val="258*m_i*1_2"/>
  <p:tag name="KSO_WM_UNIT_CLEAR" val="1"/>
  <p:tag name="KSO_WM_UNIT_LAYERLEVEL" val="1_1"/>
  <p:tag name="KSO_WM_BEAUTIFY_FLAG" val="#wm#"/>
  <p:tag name="KSO_WM_DIAGRAM_GROUP_CODE" val="m1-1"/>
  <p:tag name="KSO_WM_UNIT_FILL_FORE_SCHEMECOLOR_INDEX" val="6"/>
  <p:tag name="KSO_WM_UNIT_FILL_TYPE" val="1"/>
  <p:tag name="KSO_WM_UNIT_TEXT_FILL_FORE_SCHEMECOLOR_INDEX" val="6"/>
  <p:tag name="KSO_WM_UNIT_TEXT_FILL_TYPE" val="1"/>
  <p:tag name="KSO_WM_UNIT_USESOURCEFORMAT_APPLY" val="0"/>
</p:tagLst>
</file>

<file path=ppt/tags/tag1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160534"/>
  <p:tag name="KSO_WM_UNIT_TYPE" val="m_h_f"/>
  <p:tag name="KSO_WM_UNIT_INDEX" val="1_2_1"/>
  <p:tag name="KSO_WM_UNIT_ID" val="258*m_h_f*1_2_1"/>
  <p:tag name="KSO_WM_UNIT_CLEAR" val="1"/>
  <p:tag name="KSO_WM_UNIT_LAYERLEVEL" val="1_1_1"/>
  <p:tag name="KSO_WM_UNIT_VALUE" val="19"/>
  <p:tag name="KSO_WM_UNIT_HIGHLIGHT" val="0"/>
  <p:tag name="KSO_WM_UNIT_COMPATIBLE" val="0"/>
  <p:tag name="KSO_WM_UNIT_PRESET_TEXT" val="SED DO EIUSMOD TEMPOR INCIDIDUNT"/>
  <p:tag name="KSO_WM_BEAUTIFY_FLAG" val="#wm#"/>
  <p:tag name="KSO_WM_DIAGRAM_GROUP_CODE" val="m1-1"/>
  <p:tag name="KSO_WM_UNIT_TEXT_FILL_FORE_SCHEMECOLOR_INDEX" val="13"/>
  <p:tag name="KSO_WM_UNIT_TEXT_FILL_TYPE" val="1"/>
  <p:tag name="KSO_WM_UNIT_USESOURCEFORMAT_APPLY" val="0"/>
</p:tagLst>
</file>

<file path=ppt/tags/tag1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160534"/>
  <p:tag name="KSO_WM_UNIT_TYPE" val="m_i"/>
  <p:tag name="KSO_WM_UNIT_INDEX" val="1_3"/>
  <p:tag name="KSO_WM_UNIT_ID" val="258*m_i*1_3"/>
  <p:tag name="KSO_WM_UNIT_CLEAR" val="1"/>
  <p:tag name="KSO_WM_UNIT_LAYERLEVEL" val="1_1"/>
  <p:tag name="KSO_WM_BEAUTIFY_FLAG" val="#wm#"/>
  <p:tag name="KSO_WM_DIAGRAM_GROUP_CODE" val="m1-1"/>
  <p:tag name="KSO_WM_UNIT_FILL_FORE_SCHEMECOLOR_INDEX" val="7"/>
  <p:tag name="KSO_WM_UNIT_FILL_TYPE" val="1"/>
  <p:tag name="KSO_WM_UNIT_TEXT_FILL_FORE_SCHEMECOLOR_INDEX" val="7"/>
  <p:tag name="KSO_WM_UNIT_TEXT_FILL_TYPE" val="1"/>
  <p:tag name="KSO_WM_UNIT_USESOURCEFORMAT_APPLY" val="0"/>
</p:tagLst>
</file>

<file path=ppt/tags/tag13.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160534"/>
  <p:tag name="KSO_WM_UNIT_TYPE" val="m_h_f"/>
  <p:tag name="KSO_WM_UNIT_INDEX" val="1_3_1"/>
  <p:tag name="KSO_WM_UNIT_ID" val="258*m_h_f*1_3_1"/>
  <p:tag name="KSO_WM_UNIT_CLEAR" val="1"/>
  <p:tag name="KSO_WM_UNIT_LAYERLEVEL" val="1_1_1"/>
  <p:tag name="KSO_WM_UNIT_VALUE" val="19"/>
  <p:tag name="KSO_WM_UNIT_HIGHLIGHT" val="0"/>
  <p:tag name="KSO_WM_UNIT_COMPATIBLE" val="0"/>
  <p:tag name="KSO_WM_UNIT_PRESET_TEXT" val="SED DO EIUSMOD TEMPOR INCIDIDUNT"/>
  <p:tag name="KSO_WM_BEAUTIFY_FLAG" val="#wm#"/>
  <p:tag name="KSO_WM_DIAGRAM_GROUP_CODE" val="m1-1"/>
  <p:tag name="KSO_WM_UNIT_TEXT_FILL_FORE_SCHEMECOLOR_INDEX" val="13"/>
  <p:tag name="KSO_WM_UNIT_TEXT_FILL_TYPE" val="1"/>
  <p:tag name="KSO_WM_UNIT_USESOURCEFORMAT_APPLY" val="0"/>
</p:tagLst>
</file>

<file path=ppt/tags/tag14.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160534"/>
  <p:tag name="KSO_WM_UNIT_TYPE" val="m_i"/>
  <p:tag name="KSO_WM_UNIT_INDEX" val="1_2"/>
  <p:tag name="KSO_WM_UNIT_ID" val="258*m_i*1_2"/>
  <p:tag name="KSO_WM_UNIT_CLEAR" val="1"/>
  <p:tag name="KSO_WM_UNIT_LAYERLEVEL" val="1_1"/>
  <p:tag name="KSO_WM_BEAUTIFY_FLAG" val="#wm#"/>
  <p:tag name="KSO_WM_DIAGRAM_GROUP_CODE" val="m1-1"/>
  <p:tag name="KSO_WM_UNIT_FILL_FORE_SCHEMECOLOR_INDEX" val="6"/>
  <p:tag name="KSO_WM_UNIT_FILL_TYPE" val="1"/>
  <p:tag name="KSO_WM_UNIT_TEXT_FILL_FORE_SCHEMECOLOR_INDEX" val="6"/>
  <p:tag name="KSO_WM_UNIT_TEXT_FILL_TYPE" val="1"/>
  <p:tag name="KSO_WM_UNIT_USESOURCEFORMAT_APPLY" val="0"/>
</p:tagLst>
</file>

<file path=ppt/tags/tag15.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160534"/>
  <p:tag name="KSO_WM_UNIT_TYPE" val="m_h_f"/>
  <p:tag name="KSO_WM_UNIT_INDEX" val="1_2_1"/>
  <p:tag name="KSO_WM_UNIT_ID" val="258*m_h_f*1_2_1"/>
  <p:tag name="KSO_WM_UNIT_CLEAR" val="1"/>
  <p:tag name="KSO_WM_UNIT_LAYERLEVEL" val="1_1_1"/>
  <p:tag name="KSO_WM_UNIT_VALUE" val="19"/>
  <p:tag name="KSO_WM_UNIT_HIGHLIGHT" val="0"/>
  <p:tag name="KSO_WM_UNIT_COMPATIBLE" val="0"/>
  <p:tag name="KSO_WM_UNIT_PRESET_TEXT" val="SED DO EIUSMOD TEMPOR INCIDIDUNT"/>
  <p:tag name="KSO_WM_BEAUTIFY_FLAG" val="#wm#"/>
  <p:tag name="KSO_WM_DIAGRAM_GROUP_CODE" val="m1-1"/>
  <p:tag name="KSO_WM_UNIT_TEXT_FILL_FORE_SCHEMECOLOR_INDEX" val="13"/>
  <p:tag name="KSO_WM_UNIT_TEXT_FILL_TYPE" val="1"/>
  <p:tag name="KSO_WM_UNIT_USESOURCEFORMAT_APPLY" val="0"/>
</p:tagLst>
</file>

<file path=ppt/tags/tag16.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160534"/>
  <p:tag name="KSO_WM_UNIT_TYPE" val="m_h_f"/>
  <p:tag name="KSO_WM_UNIT_INDEX" val="1_4_1"/>
  <p:tag name="KSO_WM_UNIT_ID" val="258*m_h_f*1_4_1"/>
  <p:tag name="KSO_WM_UNIT_CLEAR" val="1"/>
  <p:tag name="KSO_WM_UNIT_LAYERLEVEL" val="1_1_1"/>
  <p:tag name="KSO_WM_UNIT_VALUE" val="19"/>
  <p:tag name="KSO_WM_UNIT_HIGHLIGHT" val="0"/>
  <p:tag name="KSO_WM_UNIT_COMPATIBLE" val="0"/>
  <p:tag name="KSO_WM_UNIT_PRESET_TEXT" val="SED DO EIUSMOD TEMPOR INCIDIDUNT"/>
  <p:tag name="KSO_WM_BEAUTIFY_FLAG" val="#wm#"/>
  <p:tag name="KSO_WM_DIAGRAM_GROUP_CODE" val="m1-1"/>
  <p:tag name="KSO_WM_UNIT_TEXT_FILL_FORE_SCHEMECOLOR_INDEX" val="13"/>
  <p:tag name="KSO_WM_UNIT_TEXT_FILL_TYPE" val="1"/>
  <p:tag name="KSO_WM_UNIT_USESOURCEFORMAT_APPLY" val="0"/>
</p:tagLst>
</file>

<file path=ppt/tags/tag17.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1335"/>
  <p:tag name="KSO_WM_TAG_VERSION" val="1.0"/>
  <p:tag name="KSO_WM_SLIDE_ID" val="basetag20161335_4"/>
  <p:tag name="KSO_WM_SLIDE_INDEX" val="4"/>
  <p:tag name="KSO_WM_SLIDE_ITEM_CNT" val="0"/>
  <p:tag name="KSO_WM_SLIDE_TYPE" val="text"/>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1335"/>
  <p:tag name="KSO_WM_TAG_VERSION" val="1.0"/>
  <p:tag name="KSO_WM_SLIDE_ID" val="basetag20161335_2"/>
  <p:tag name="KSO_WM_SLIDE_INDEX" val="2"/>
  <p:tag name="KSO_WM_SLIDE_ITEM_CNT" val="0"/>
  <p:tag name="KSO_WM_SLIDE_TYPE" val="text"/>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1335"/>
  <p:tag name="KSO_WM_TAG_VERSION" val="1.0"/>
  <p:tag name="KSO_WM_SLIDE_ID" val="basetag20161335_2"/>
  <p:tag name="KSO_WM_SLIDE_INDEX" val="2"/>
  <p:tag name="KSO_WM_SLIDE_ITEM_CNT" val="0"/>
  <p:tag name="KSO_WM_SLIDE_TYPE" val="text"/>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basetag"/>
  <p:tag name="KSO_WM_TEMPLATE_INDEX" val="20161335"/>
</p:tagLst>
</file>

<file path=ppt/tags/tag20.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1335"/>
  <p:tag name="KSO_WM_TAG_VERSION" val="1.0"/>
  <p:tag name="KSO_WM_SLIDE_ID" val="basetag20161335_2"/>
  <p:tag name="KSO_WM_SLIDE_INDEX" val="2"/>
  <p:tag name="KSO_WM_SLIDE_ITEM_CNT" val="0"/>
  <p:tag name="KSO_WM_SLIDE_TYPE" val="text"/>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1335"/>
  <p:tag name="KSO_WM_TAG_VERSION" val="1.0"/>
  <p:tag name="KSO_WM_SLIDE_ID" val="basetag20161335_2"/>
  <p:tag name="KSO_WM_SLIDE_INDEX" val="2"/>
  <p:tag name="KSO_WM_SLIDE_ITEM_CNT" val="0"/>
  <p:tag name="KSO_WM_SLIDE_TYPE" val="text"/>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1335"/>
  <p:tag name="KSO_WM_TAG_VERSION" val="1.0"/>
  <p:tag name="KSO_WM_SLIDE_ID" val="basetag20161335_2"/>
  <p:tag name="KSO_WM_SLIDE_INDEX" val="2"/>
  <p:tag name="KSO_WM_SLIDE_ITEM_CNT" val="0"/>
  <p:tag name="KSO_WM_SLIDE_TYPE" val="text"/>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1335"/>
  <p:tag name="KSO_WM_TAG_VERSION" val="1.0"/>
  <p:tag name="KSO_WM_SLIDE_ID" val="basetag20161335_2"/>
  <p:tag name="KSO_WM_SLIDE_INDEX" val="2"/>
  <p:tag name="KSO_WM_SLIDE_ITEM_CNT" val="0"/>
  <p:tag name="KSO_WM_SLIDE_TYPE" val="text"/>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1335"/>
  <p:tag name="KSO_WM_TAG_VERSION" val="1.0"/>
  <p:tag name="KSO_WM_SLIDE_ID" val="basetag20161335_2"/>
  <p:tag name="KSO_WM_SLIDE_INDEX" val="2"/>
  <p:tag name="KSO_WM_SLIDE_ITEM_CNT" val="0"/>
  <p:tag name="KSO_WM_SLIDE_TYPE" val="text"/>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1335"/>
  <p:tag name="KSO_WM_TAG_VERSION" val="1.0"/>
  <p:tag name="KSO_WM_SLIDE_ID" val="basetag20161335_2"/>
  <p:tag name="KSO_WM_SLIDE_INDEX" val="2"/>
  <p:tag name="KSO_WM_SLIDE_ITEM_CNT" val="0"/>
  <p:tag name="KSO_WM_SLIDE_TYPE" val="text"/>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1335"/>
  <p:tag name="KSO_WM_TAG_VERSION" val="1.0"/>
  <p:tag name="KSO_WM_SLIDE_ID" val="basetag20161335_2"/>
  <p:tag name="KSO_WM_SLIDE_INDEX" val="2"/>
  <p:tag name="KSO_WM_SLIDE_ITEM_CNT" val="0"/>
  <p:tag name="KSO_WM_SLIDE_TYPE" val="text"/>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1335"/>
  <p:tag name="KSO_WM_TAG_VERSION" val="1.0"/>
  <p:tag name="KSO_WM_SLIDE_ID" val="basetag20161335_2"/>
  <p:tag name="KSO_WM_SLIDE_INDEX" val="2"/>
  <p:tag name="KSO_WM_SLIDE_ITEM_CNT" val="0"/>
  <p:tag name="KSO_WM_SLIDE_TYPE" val="text"/>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1335"/>
  <p:tag name="KSO_WM_TAG_VERSION" val="1.0"/>
  <p:tag name="KSO_WM_SLIDE_ID" val="basetag20161335_4"/>
  <p:tag name="KSO_WM_SLIDE_INDEX" val="4"/>
  <p:tag name="KSO_WM_SLIDE_ITEM_CNT" val="0"/>
  <p:tag name="KSO_WM_SLIDE_TYPE" val="text"/>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1335"/>
  <p:tag name="KSO_WM_TAG_VERSION" val="1.0"/>
  <p:tag name="KSO_WM_SLIDE_ID" val="basetag20161335_4"/>
  <p:tag name="KSO_WM_SLIDE_INDEX" val="4"/>
  <p:tag name="KSO_WM_SLIDE_ITEM_CNT" val="0"/>
  <p:tag name="KSO_WM_SLIDE_TYPE" val="text"/>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1335"/>
  <p:tag name="KSO_WM_TAG_VERSION" val="1.0"/>
  <p:tag name="KSO_WM_TEMPLATE_THUMBS_INDEX" val="1、2、3、4、5、6、7、8、9、10、11、12、13、14、15、16、22、24、30、32、33"/>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9258"/>
  <p:tag name="KSO_WM_SLIDE_ID" val="150995200"/>
  <p:tag name="KSO_WM_SLIDE_INDEX" val="1"/>
  <p:tag name="KSO_WM_SLIDE_ITEM_CNT" val="8"/>
  <p:tag name="KSO_WM_SLIDE_LAYOUT" val="a_d"/>
  <p:tag name="KSO_WM_SLIDE_LAYOUT_CNT" val="1_8"/>
  <p:tag name="KSO_WM_SLIDE_TYPE" val="text"/>
  <p:tag name="KSO_WM_BEAUTIFY_FLAG" val="#wm#"/>
  <p:tag name="KSO_WM_SLIDE_POSITION" val="0*99"/>
  <p:tag name="KSO_WM_SLIDE_SIZE" val="960*398"/>
  <p:tag name="KSO_WM_TAG_VERSION" val="1.0"/>
</p:tagLst>
</file>

<file path=ppt/tags/tag4.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1335"/>
  <p:tag name="KSO_WM_TAG_VERSION" val="1.0"/>
  <p:tag name="KSO_WM_SLIDE_ID" val="basetag20161335_26"/>
  <p:tag name="KSO_WM_SLIDE_INDEX" val="26"/>
  <p:tag name="KSO_WM_SLIDE_ITEM_CNT" val="0"/>
  <p:tag name="KSO_WM_SLIDE_TYPE" val="text"/>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1335"/>
  <p:tag name="KSO_WM_TAG_VERSION" val="1.0"/>
  <p:tag name="KSO_WM_SLIDE_ID" val="basetag20161335_26"/>
  <p:tag name="KSO_WM_SLIDE_INDEX" val="26"/>
  <p:tag name="KSO_WM_SLIDE_ITEM_CNT" val="0"/>
  <p:tag name="KSO_WM_SLIDE_TYPE" val="text"/>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1335"/>
  <p:tag name="KSO_WM_TAG_VERSION" val="1.0"/>
  <p:tag name="KSO_WM_SLIDE_ID" val="basetag20161335_18"/>
  <p:tag name="KSO_WM_SLIDE_INDEX" val="18"/>
  <p:tag name="KSO_WM_SLIDE_ITEM_CNT" val="0"/>
  <p:tag name="KSO_WM_SLIDE_TYPE" val="text"/>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SLIDE_ID" val="diagram160534_3"/>
  <p:tag name="KSO_WM_SLIDE_INDEX" val="3"/>
  <p:tag name="KSO_WM_SLIDE_ITEM_CNT" val="4"/>
  <p:tag name="KSO_WM_SLIDE_LAYOUT" val="a_m"/>
  <p:tag name="KSO_WM_SLIDE_LAYOUT_CNT" val="1_1"/>
  <p:tag name="KSO_WM_SLIDE_TYPE" val="contents"/>
  <p:tag name="KSO_WM_BEAUTIFY_FLAG" val="#wm#"/>
  <p:tag name="KSO_WM_TEMPLATE_CATEGORY" val="diagram"/>
  <p:tag name="KSO_WM_TEMPLATE_INDEX" val="160534"/>
  <p:tag name="KSO_WM_DIAGRAM_GROUP_CODE" val="m1-1"/>
  <p:tag name="KSO_WM_TAG_VERSION" val="1.0"/>
</p:tagLst>
</file>

<file path=ppt/tags/tag8.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160534"/>
  <p:tag name="KSO_WM_UNIT_TYPE" val="m_i"/>
  <p:tag name="KSO_WM_UNIT_INDEX" val="1_1"/>
  <p:tag name="KSO_WM_UNIT_ID" val="258*m_i*1_1"/>
  <p:tag name="KSO_WM_UNIT_CLEAR" val="1"/>
  <p:tag name="KSO_WM_UNIT_LAYERLEVEL" val="1_1"/>
  <p:tag name="KSO_WM_BEAUTIFY_FLAG" val="#wm#"/>
  <p:tag name="KSO_WM_DIAGRAM_GROUP_CODE" val="m1-1"/>
  <p:tag name="KSO_WM_UNIT_FILL_FORE_SCHEMECOLOR_INDEX" val="5"/>
  <p:tag name="KSO_WM_UNIT_FILL_TYPE" val="1"/>
  <p:tag name="KSO_WM_UNIT_TEXT_FILL_FORE_SCHEMECOLOR_INDEX" val="5"/>
  <p:tag name="KSO_WM_UNIT_TEXT_FILL_TYPE" val="1"/>
  <p:tag name="KSO_WM_UNIT_USESOURCEFORMAT_APPLY" val="0"/>
</p:tagLst>
</file>

<file path=ppt/tags/tag9.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160534"/>
  <p:tag name="KSO_WM_UNIT_TYPE" val="m_h_f"/>
  <p:tag name="KSO_WM_UNIT_INDEX" val="1_1_1"/>
  <p:tag name="KSO_WM_UNIT_ID" val="258*m_h_f*1_1_1"/>
  <p:tag name="KSO_WM_UNIT_CLEAR" val="1"/>
  <p:tag name="KSO_WM_UNIT_LAYERLEVEL" val="1_1_1"/>
  <p:tag name="KSO_WM_UNIT_VALUE" val="19"/>
  <p:tag name="KSO_WM_UNIT_HIGHLIGHT" val="0"/>
  <p:tag name="KSO_WM_UNIT_COMPATIBLE" val="0"/>
  <p:tag name="KSO_WM_UNIT_PRESET_TEXT" val="SED DO EIUSMOD TEMPOR INCIDIDUNT"/>
  <p:tag name="KSO_WM_BEAUTIFY_FLAG" val="#wm#"/>
  <p:tag name="KSO_WM_DIAGRAM_GROUP_CODE" val="m1-1"/>
  <p:tag name="KSO_WM_UNIT_TEXT_FILL_FORE_SCHEMECOLOR_INDEX" val="13"/>
  <p:tag name="KSO_WM_UNIT_TEXT_FILL_TYPE" val="1"/>
  <p:tag name="KSO_WM_UNIT_USESOURCEFORMAT_APPLY" val="0"/>
</p:tagLst>
</file>

<file path=ppt/theme/theme1.xml><?xml version="1.0" encoding="utf-8"?>
<a:theme xmlns:a="http://schemas.openxmlformats.org/drawingml/2006/main" name="自定义设计方案">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3264</Words>
  <Application>Microsoft Office PowerPoint</Application>
  <PresentationFormat>自定义</PresentationFormat>
  <Paragraphs>182</Paragraphs>
  <Slides>18</Slides>
  <Notes>13</Notes>
  <HiddenSlides>0</HiddenSlides>
  <MMClips>0</MMClips>
  <ScaleCrop>false</ScaleCrop>
  <HeadingPairs>
    <vt:vector size="4" baseType="variant">
      <vt:variant>
        <vt:lpstr>主题</vt:lpstr>
      </vt:variant>
      <vt:variant>
        <vt:i4>1</vt:i4>
      </vt:variant>
      <vt:variant>
        <vt:lpstr>幻灯片标题</vt:lpstr>
      </vt:variant>
      <vt:variant>
        <vt:i4>18</vt:i4>
      </vt:variant>
    </vt:vector>
  </HeadingPairs>
  <TitlesOfParts>
    <vt:vector size="19" baseType="lpstr">
      <vt:lpstr>自定义设计方案</vt:lpstr>
      <vt:lpstr>幻灯片 1</vt:lpstr>
      <vt:lpstr>幻灯片 2</vt:lpstr>
      <vt:lpstr>幻灯片 3</vt:lpstr>
      <vt:lpstr>幻灯片 4</vt:lpstr>
      <vt:lpstr>项目简介</vt:lpstr>
      <vt:lpstr>英语和澳大利亚文化课表示例</vt:lpstr>
      <vt:lpstr>英语和澳大利亚文化课程描述</vt:lpstr>
      <vt:lpstr>英语和澳大利亚文化课程描述</vt:lpstr>
      <vt:lpstr>理工科专业课表示例</vt:lpstr>
      <vt:lpstr>理工专业课程描述</vt:lpstr>
      <vt:lpstr>理工科专业课程描述</vt:lpstr>
      <vt:lpstr>商科专业课表示例</vt:lpstr>
      <vt:lpstr>商科专业课程描述</vt:lpstr>
      <vt:lpstr>商科专业课程描述</vt:lpstr>
      <vt:lpstr>文化参访日程（第4周）</vt:lpstr>
      <vt:lpstr>第4周文化参访日程解读</vt:lpstr>
      <vt:lpstr>第4周文化参访日程解读</vt:lpstr>
      <vt:lpstr>幻灯片 18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张弛</cp:lastModifiedBy>
  <cp:revision>151</cp:revision>
  <dcterms:created xsi:type="dcterms:W3CDTF">2017-12-17T06:48:00Z</dcterms:created>
  <dcterms:modified xsi:type="dcterms:W3CDTF">2018-09-12T02:02:21Z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2052-10.1.0.7520</vt:lpwstr>
  </property>
</Properties>
</file>