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tags/tag6.xml" ContentType="application/vnd.openxmlformats-officedocument.presentationml.tags+xml"/>
  <Override PartName="/ppt/tags/tag8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tags/tag4.xml" ContentType="application/vnd.openxmlformats-officedocument.presentationml.tag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6.xml" ContentType="application/vnd.openxmlformats-officedocument.presentationml.notesSlide+xml"/>
  <Override PartName="/ppt/tags/tag12.xml" ContentType="application/vnd.openxmlformats-officedocument.presentationml.tags+xml"/>
  <Override PartName="/ppt/notesSlides/notesSlide7.xml" ContentType="application/vnd.openxmlformats-officedocument.presentationml.notesSlide+xml"/>
  <Override PartName="/ppt/tags/tag13.xml" ContentType="application/vnd.openxmlformats-officedocument.presentationml.tag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notesSlides/notesSlide5.xml" ContentType="application/vnd.openxmlformats-officedocument.presentationml.notesSlide+xml"/>
  <Override PartName="/ppt/tags/tag11.xml" ContentType="application/vnd.openxmlformats-officedocument.presentationml.tag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7.xml" ContentType="application/vnd.openxmlformats-officedocument.presentationml.tags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374" r:id="rId2"/>
    <p:sldId id="282" r:id="rId3"/>
    <p:sldId id="260" r:id="rId4"/>
    <p:sldId id="397" r:id="rId5"/>
    <p:sldId id="398" r:id="rId6"/>
    <p:sldId id="395" r:id="rId7"/>
    <p:sldId id="258" r:id="rId8"/>
    <p:sldId id="293" r:id="rId9"/>
  </p:sldIdLst>
  <p:sldSz cx="12192000" cy="6858000"/>
  <p:notesSz cx="7104063" cy="102346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A42DE"/>
    <a:srgbClr val="DDB10A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-90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88595" cy="57471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9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167998" y="0"/>
            <a:ext cx="3188595" cy="57471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90"/>
            </a:lvl1pPr>
          </a:lstStyle>
          <a:p>
            <a:fld id="{0F9B84EA-7D68-4D60-9CB1-D50884785D1C}" type="datetimeFigureOut">
              <a:rPr lang="zh-CN" altLang="en-US" smtClean="0"/>
              <a:pPr/>
              <a:t>2019-3-7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10879875"/>
            <a:ext cx="3188595" cy="57471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9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167998" y="10879875"/>
            <a:ext cx="3188595" cy="57471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9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2019-3-7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微软雅黑" panose="020B0503020204020204" charset="-122"/>
              </a:rPr>
              <a:pPr marL="0" marR="0" lvl="0" indent="0" algn="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charset="0"/>
              <a:ea typeface="微软雅黑" panose="020B0503020204020204" charset="-122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微软雅黑" panose="020B0503020204020204" charset="-122"/>
              </a:rPr>
              <a:pPr marL="0" marR="0" lvl="0" indent="0" algn="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charset="0"/>
              <a:ea typeface="微软雅黑" panose="020B0503020204020204" charset="-122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微软雅黑" panose="020B0503020204020204" charset="-122"/>
              </a:rPr>
              <a:pPr marL="0" marR="0" lvl="0" indent="0" algn="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charset="0"/>
              <a:ea typeface="微软雅黑" panose="020B0503020204020204" charset="-122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微软雅黑" panose="020B0503020204020204" charset="-122"/>
              </a:rPr>
              <a:pPr marL="0" marR="0" lvl="0" indent="0" algn="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charset="0"/>
              <a:ea typeface="微软雅黑" panose="020B0503020204020204" charset="-122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微软雅黑" panose="020B0503020204020204" charset="-122"/>
              </a:rPr>
              <a:pPr marL="0" marR="0" lvl="0" indent="0" algn="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charset="0"/>
              <a:ea typeface="微软雅黑" panose="020B0503020204020204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0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1"/>
          <p:cNvSpPr>
            <a:spLocks noChangeArrowheads="1"/>
          </p:cNvSpPr>
          <p:nvPr/>
        </p:nvSpPr>
        <p:spPr bwMode="auto">
          <a:xfrm>
            <a:off x="2347913" y="2176463"/>
            <a:ext cx="7496175" cy="2214562"/>
          </a:xfrm>
          <a:prstGeom prst="rect">
            <a:avLst/>
          </a:prstGeom>
          <a:solidFill>
            <a:srgbClr val="FFFFFF">
              <a:alpha val="1176"/>
            </a:srgbClr>
          </a:solidFill>
          <a:ln w="12700">
            <a:solidFill>
              <a:schemeClr val="bg1"/>
            </a:solidFill>
            <a:bevel/>
          </a:ln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zh-CN" smtClean="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" name="直接连接符 12"/>
          <p:cNvSpPr>
            <a:spLocks noChangeShapeType="1"/>
          </p:cNvSpPr>
          <p:nvPr/>
        </p:nvSpPr>
        <p:spPr bwMode="auto">
          <a:xfrm>
            <a:off x="2836863" y="3971925"/>
            <a:ext cx="803275" cy="0"/>
          </a:xfrm>
          <a:prstGeom prst="line">
            <a:avLst/>
          </a:prstGeom>
          <a:noFill/>
          <a:ln w="12700">
            <a:solidFill>
              <a:schemeClr val="bg1"/>
            </a:solidFill>
            <a:bevel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" name="直接连接符 18"/>
          <p:cNvSpPr>
            <a:spLocks noChangeShapeType="1"/>
          </p:cNvSpPr>
          <p:nvPr/>
        </p:nvSpPr>
        <p:spPr bwMode="auto">
          <a:xfrm>
            <a:off x="8548688" y="3971925"/>
            <a:ext cx="806450" cy="0"/>
          </a:xfrm>
          <a:prstGeom prst="line">
            <a:avLst/>
          </a:prstGeom>
          <a:noFill/>
          <a:ln w="12700">
            <a:solidFill>
              <a:schemeClr val="bg1"/>
            </a:solidFill>
            <a:bevel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" name="矩形 2"/>
          <p:cNvSpPr>
            <a:spLocks noChangeArrowheads="1"/>
          </p:cNvSpPr>
          <p:nvPr/>
        </p:nvSpPr>
        <p:spPr bwMode="auto">
          <a:xfrm>
            <a:off x="9923463" y="2176463"/>
            <a:ext cx="149225" cy="221456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zh-CN" smtClean="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" name="矩形 8"/>
          <p:cNvSpPr>
            <a:spLocks noChangeArrowheads="1"/>
          </p:cNvSpPr>
          <p:nvPr/>
        </p:nvSpPr>
        <p:spPr bwMode="auto">
          <a:xfrm>
            <a:off x="2162175" y="2176463"/>
            <a:ext cx="149225" cy="221456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zh-CN" smtClean="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295525" y="2266949"/>
            <a:ext cx="7600950" cy="938213"/>
          </a:xfrm>
          <a:prstGeom prst="rect">
            <a:avLst/>
          </a:prstGeo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347912" y="3278188"/>
            <a:ext cx="7496175" cy="55086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3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  <p:sp>
        <p:nvSpPr>
          <p:cNvPr id="9" name="日期占位符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120F0B-62AE-470F-8BAE-7E1141C0DCAE}" type="datetimeFigureOut">
              <a:rPr lang="zh-CN" altLang="en-US"/>
              <a:pPr>
                <a:defRPr/>
              </a:pPr>
              <a:t>2019-3-7</a:t>
            </a:fld>
            <a:endParaRPr lang="zh-CN" altLang="en-US"/>
          </a:p>
        </p:txBody>
      </p:sp>
      <p:sp>
        <p:nvSpPr>
          <p:cNvPr id="10" name="页脚占位符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1" name="灯片编号占位符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1BDE47-BEE8-425B-8BB7-96BCEBA7AC5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742950"/>
            <a:ext cx="10515600" cy="53721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C1462B-8301-4AC4-A46F-6A4A7D0ED45D}" type="datetimeFigureOut">
              <a:rPr lang="zh-CN" altLang="en-US"/>
              <a:pPr>
                <a:defRPr/>
              </a:pPr>
              <a:t>2019-3-7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557C49-8ACE-41A7-A951-2244539E57B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1"/>
          <p:cNvSpPr>
            <a:spLocks noChangeArrowheads="1"/>
          </p:cNvSpPr>
          <p:nvPr/>
        </p:nvSpPr>
        <p:spPr bwMode="auto">
          <a:xfrm>
            <a:off x="0" y="231775"/>
            <a:ext cx="4237038" cy="841375"/>
          </a:xfrm>
          <a:custGeom>
            <a:avLst/>
            <a:gdLst>
              <a:gd name="T0" fmla="*/ 0 w 4236720"/>
              <a:gd name="T1" fmla="*/ 0 h 929640"/>
              <a:gd name="T2" fmla="*/ 4237356 w 4236720"/>
              <a:gd name="T3" fmla="*/ 0 h 929640"/>
              <a:gd name="T4" fmla="*/ 3642906 w 4236720"/>
              <a:gd name="T5" fmla="*/ 749007 h 929640"/>
              <a:gd name="T6" fmla="*/ 0 w 4236720"/>
              <a:gd name="T7" fmla="*/ 761490 h 929640"/>
              <a:gd name="T8" fmla="*/ 0 w 4236720"/>
              <a:gd name="T9" fmla="*/ 0 h 92964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236720"/>
              <a:gd name="T16" fmla="*/ 0 h 929640"/>
              <a:gd name="T17" fmla="*/ 4236720 w 4236720"/>
              <a:gd name="T18" fmla="*/ 929640 h 92964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236720" h="929640">
                <a:moveTo>
                  <a:pt x="0" y="0"/>
                </a:moveTo>
                <a:lnTo>
                  <a:pt x="4236720" y="0"/>
                </a:lnTo>
                <a:lnTo>
                  <a:pt x="3642360" y="914400"/>
                </a:lnTo>
                <a:lnTo>
                  <a:pt x="0" y="929640"/>
                </a:lnTo>
                <a:lnTo>
                  <a:pt x="0" y="0"/>
                </a:lnTo>
                <a:close/>
              </a:path>
            </a:pathLst>
          </a:custGeom>
          <a:solidFill>
            <a:srgbClr val="0A42DE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1" y="231775"/>
            <a:ext cx="4237038" cy="84137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zh-CN" altLang="en-US" dirty="0" smtClean="0"/>
              <a:t>编辑标题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8032DF-E9DD-4269-9C44-9027400007A1}" type="datetimeFigureOut">
              <a:rPr lang="zh-CN" altLang="en-US"/>
              <a:pPr>
                <a:defRPr/>
              </a:pPr>
              <a:t>2019-3-7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E831A2-5F3A-4EFD-A115-4C7DBEF4E13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C0D901-4D5D-409E-87F3-A13080322108}" type="datetimeFigureOut">
              <a:rPr lang="zh-CN" altLang="en-US"/>
              <a:pPr>
                <a:defRPr/>
              </a:pPr>
              <a:t>2019-3-7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2E6B69-B9EB-4012-8486-D170C4B4BA0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1"/>
          <p:cNvSpPr>
            <a:spLocks noChangeArrowheads="1"/>
          </p:cNvSpPr>
          <p:nvPr/>
        </p:nvSpPr>
        <p:spPr bwMode="auto">
          <a:xfrm>
            <a:off x="0" y="231775"/>
            <a:ext cx="4237038" cy="841375"/>
          </a:xfrm>
          <a:custGeom>
            <a:avLst/>
            <a:gdLst>
              <a:gd name="T0" fmla="*/ 0 w 4236720"/>
              <a:gd name="T1" fmla="*/ 0 h 929640"/>
              <a:gd name="T2" fmla="*/ 4237356 w 4236720"/>
              <a:gd name="T3" fmla="*/ 0 h 929640"/>
              <a:gd name="T4" fmla="*/ 3642906 w 4236720"/>
              <a:gd name="T5" fmla="*/ 749007 h 929640"/>
              <a:gd name="T6" fmla="*/ 0 w 4236720"/>
              <a:gd name="T7" fmla="*/ 761490 h 929640"/>
              <a:gd name="T8" fmla="*/ 0 w 4236720"/>
              <a:gd name="T9" fmla="*/ 0 h 92964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236720"/>
              <a:gd name="T16" fmla="*/ 0 h 929640"/>
              <a:gd name="T17" fmla="*/ 4236720 w 4236720"/>
              <a:gd name="T18" fmla="*/ 929640 h 92964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236720" h="929640">
                <a:moveTo>
                  <a:pt x="0" y="0"/>
                </a:moveTo>
                <a:lnTo>
                  <a:pt x="4236720" y="0"/>
                </a:lnTo>
                <a:lnTo>
                  <a:pt x="3642360" y="914400"/>
                </a:lnTo>
                <a:lnTo>
                  <a:pt x="0" y="929640"/>
                </a:lnTo>
                <a:lnTo>
                  <a:pt x="0" y="0"/>
                </a:lnTo>
                <a:close/>
              </a:path>
            </a:pathLst>
          </a:custGeom>
          <a:solidFill>
            <a:srgbClr val="0A42DE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0" y="231775"/>
            <a:ext cx="4237038" cy="84137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zh-CN" altLang="en-US" dirty="0" smtClean="0"/>
              <a:t>编辑标题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solidFill>
                  <a:srgbClr val="262626"/>
                </a:solidFill>
              </a:defRPr>
            </a:lvl1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solidFill>
                  <a:srgbClr val="262626"/>
                </a:solidFill>
              </a:defRPr>
            </a:lvl1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775760-12A5-4544-8C8C-9D344BC5F4BA}" type="datetimeFigureOut">
              <a:rPr lang="zh-CN" altLang="en-US"/>
              <a:pPr>
                <a:defRPr/>
              </a:pPr>
              <a:t>2019-3-7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9187AC-8966-4C4A-8434-AFDA0DEA13A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91525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711669"/>
            <a:ext cx="5157787" cy="347799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91525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711669"/>
            <a:ext cx="5183188" cy="347799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484246-A57A-402D-BFFB-8CF2E130DDE9}" type="datetimeFigureOut">
              <a:rPr lang="zh-CN" altLang="en-US"/>
              <a:pPr>
                <a:defRPr/>
              </a:pPr>
              <a:t>2019-3-7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64EEAF-4F73-4CA4-9118-048844C3163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bg>
      <p:bgPr>
        <a:blipFill dpi="0" rotWithShape="0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171449" y="1774825"/>
            <a:ext cx="5905501" cy="1635125"/>
          </a:xfrm>
          <a:prstGeom prst="rect">
            <a:avLst/>
          </a:prstGeom>
        </p:spPr>
        <p:txBody>
          <a:bodyPr anchor="b">
            <a:noAutofit/>
          </a:bodyPr>
          <a:lstStyle>
            <a:lvl1pPr>
              <a:defRPr sz="8800">
                <a:solidFill>
                  <a:schemeClr val="bg1"/>
                </a:solidFill>
              </a:defRPr>
            </a:lvl1pPr>
          </a:lstStyle>
          <a:p>
            <a:r>
              <a:rPr lang="zh-CN" altLang="en-US" dirty="0" smtClean="0"/>
              <a:t>编辑标题</a:t>
            </a:r>
            <a:endParaRPr lang="zh-CN" altLang="en-US" dirty="0"/>
          </a:p>
        </p:txBody>
      </p:sp>
      <p:sp>
        <p:nvSpPr>
          <p:cNvPr id="6" name="副标题 2"/>
          <p:cNvSpPr>
            <a:spLocks noGrp="1"/>
          </p:cNvSpPr>
          <p:nvPr>
            <p:ph type="subTitle" idx="1"/>
          </p:nvPr>
        </p:nvSpPr>
        <p:spPr>
          <a:xfrm>
            <a:off x="171451" y="3409950"/>
            <a:ext cx="5905500" cy="13716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36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90E8CA-CC83-46F2-A845-BA7FB503B86E}" type="datetimeFigureOut">
              <a:rPr lang="zh-CN" altLang="en-US"/>
              <a:pPr>
                <a:defRPr/>
              </a:pPr>
              <a:t>2019-3-7</a:t>
            </a:fld>
            <a:endParaRPr lang="zh-CN" altLang="en-US"/>
          </a:p>
        </p:txBody>
      </p:sp>
      <p:sp>
        <p:nvSpPr>
          <p:cNvPr id="5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A46F55-A31A-4C04-AE18-768132A03DC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01E34F-3D73-4BA0-84CF-1645C58F4456}" type="datetimeFigureOut">
              <a:rPr lang="zh-CN" altLang="en-US"/>
              <a:pPr>
                <a:defRPr/>
              </a:pPr>
              <a:t>2019-3-7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156837-5ADA-43E9-A4F0-AC090A88988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t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>
              <a:sym typeface="Calibri" panose="020F050202020403020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29B662-8D19-4E7C-BB84-881DBAACF9CD}" type="datetimeFigureOut">
              <a:rPr lang="zh-CN" altLang="en-US"/>
              <a:pPr>
                <a:defRPr/>
              </a:pPr>
              <a:t>2019-3-7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407751-4362-4F7C-8D4D-DA86B065A65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AD7189-3A8F-4314-B23F-46FE64534740}" type="datetimeFigureOut">
              <a:rPr lang="zh-CN" altLang="en-US"/>
              <a:pPr>
                <a:defRPr/>
              </a:pPr>
              <a:t>2019-3-7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4FEEF7-9CE0-4243-BE13-F86E5337250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2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ags" Target="../tags/tag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>
                <a:sym typeface="Calibri Light" panose="020F0302020204030204" charset="0"/>
              </a:rPr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>
                <a:sym typeface="Calibri" panose="020F0502020204030204" charset="0"/>
              </a:rPr>
              <a:t>单击此处编辑母版文本样式</a:t>
            </a:r>
          </a:p>
          <a:p>
            <a:pPr lvl="1"/>
            <a:r>
              <a:rPr lang="zh-CN" altLang="en-US" smtClean="0">
                <a:sym typeface="Calibri" panose="020F0502020204030204" charset="0"/>
              </a:rPr>
              <a:t>第二级</a:t>
            </a:r>
          </a:p>
          <a:p>
            <a:pPr lvl="2"/>
            <a:r>
              <a:rPr lang="zh-CN" altLang="en-US" smtClean="0">
                <a:sym typeface="Calibri" panose="020F0502020204030204" charset="0"/>
              </a:rPr>
              <a:t>第三级</a:t>
            </a:r>
          </a:p>
          <a:p>
            <a:pPr lvl="3"/>
            <a:r>
              <a:rPr lang="zh-CN" altLang="en-US" smtClean="0">
                <a:sym typeface="Calibri" panose="020F0502020204030204" charset="0"/>
              </a:rPr>
              <a:t>第四级</a:t>
            </a:r>
          </a:p>
          <a:p>
            <a:pPr lvl="4"/>
            <a:r>
              <a:rPr lang="zh-CN" altLang="en-US" smtClean="0">
                <a:sym typeface="Calibri" panose="020F0502020204030204" charset="0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buFont typeface="Arial" panose="020B0604020202020204" pitchFamily="34" charset="0"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42451C01-94C6-406C-9B9B-A07F92087205}" type="datetimeFigureOut">
              <a:rPr lang="zh-CN" altLang="en-US"/>
              <a:pPr>
                <a:defRPr/>
              </a:pPr>
              <a:t>2019-3-7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hangingPunct="1">
              <a:buFont typeface="Arial" panose="020B0604020202020204" pitchFamily="34" charset="0"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2F103A58-12D0-4AB4-AC6B-937647F969F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2" name="KSO_TEMPLATE" hidden="1"/>
          <p:cNvSpPr/>
          <p:nvPr>
            <p:custDataLst>
              <p:tags r:id="rId1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hf hdr="0" ftr="0" dt="0"/>
  <p:txStyles>
    <p:titleStyle>
      <a:lvl1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+mj-lt"/>
          <a:ea typeface="+mj-ea"/>
          <a:cs typeface="+mj-cs"/>
          <a:sym typeface="Calibri Light" panose="020F0302020204030204" charset="0"/>
        </a:defRPr>
      </a:lvl1pPr>
      <a:lvl2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sym typeface="Calibri Light" panose="020F0302020204030204" charset="0"/>
        </a:defRPr>
      </a:lvl2pPr>
      <a:lvl3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sym typeface="Calibri Light" panose="020F0302020204030204" charset="0"/>
        </a:defRPr>
      </a:lvl3pPr>
      <a:lvl4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sym typeface="Calibri Light" panose="020F0302020204030204" charset="0"/>
        </a:defRPr>
      </a:lvl4pPr>
      <a:lvl5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sym typeface="Calibri Light" panose="020F0302020204030204" charset="0"/>
        </a:defRPr>
      </a:lvl5pPr>
      <a:lvl6pPr marL="13716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charset="0"/>
          <a:ea typeface="宋体" panose="02010600030101010101" pitchFamily="2" charset="-122"/>
          <a:sym typeface="Calibri Light" panose="020F0302020204030204" charset="0"/>
        </a:defRPr>
      </a:lvl6pPr>
      <a:lvl7pPr marL="18288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charset="0"/>
          <a:ea typeface="宋体" panose="02010600030101010101" pitchFamily="2" charset="-122"/>
          <a:sym typeface="Calibri Light" panose="020F0302020204030204" charset="0"/>
        </a:defRPr>
      </a:lvl7pPr>
      <a:lvl8pPr marL="22860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charset="0"/>
          <a:ea typeface="宋体" panose="02010600030101010101" pitchFamily="2" charset="-122"/>
          <a:sym typeface="Calibri Light" panose="020F0302020204030204" charset="0"/>
        </a:defRPr>
      </a:lvl8pPr>
      <a:lvl9pPr marL="27432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charset="0"/>
          <a:ea typeface="宋体" panose="02010600030101010101" pitchFamily="2" charset="-122"/>
          <a:sym typeface="Calibri Light" panose="020F030202020403020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charset="0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charset="0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  <a:sym typeface="Calibri" panose="020F0502020204030204" charset="0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  <a:sym typeface="Calibri" panose="020F0502020204030204" charset="0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  <a:sym typeface="Calibri" panose="020F050202020403020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7" Type="http://schemas.openxmlformats.org/officeDocument/2006/relationships/image" Target="../media/image9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5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notesSlide" Target="../notesSlides/notesSlide3.xml"/><Relationship Id="rId7" Type="http://schemas.openxmlformats.org/officeDocument/2006/relationships/image" Target="../media/image9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.xml"/><Relationship Id="rId6" Type="http://schemas.openxmlformats.org/officeDocument/2006/relationships/image" Target="../media/image8.png"/><Relationship Id="rId5" Type="http://schemas.openxmlformats.org/officeDocument/2006/relationships/image" Target="../media/image11.png"/><Relationship Id="rId10" Type="http://schemas.openxmlformats.org/officeDocument/2006/relationships/image" Target="../media/image14.jpeg"/><Relationship Id="rId4" Type="http://schemas.openxmlformats.org/officeDocument/2006/relationships/image" Target="../media/image10.jpeg"/><Relationship Id="rId9" Type="http://schemas.openxmlformats.org/officeDocument/2006/relationships/image" Target="../media/image13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5.jpeg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10" Type="http://schemas.openxmlformats.org/officeDocument/2006/relationships/image" Target="../media/image18.jpeg"/><Relationship Id="rId4" Type="http://schemas.openxmlformats.org/officeDocument/2006/relationships/notesSlide" Target="../notesSlides/notesSlide4.xml"/><Relationship Id="rId9" Type="http://schemas.openxmlformats.org/officeDocument/2006/relationships/image" Target="../media/image17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9.jpeg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10" Type="http://schemas.openxmlformats.org/officeDocument/2006/relationships/image" Target="../media/image22.jpeg"/><Relationship Id="rId4" Type="http://schemas.openxmlformats.org/officeDocument/2006/relationships/notesSlide" Target="../notesSlides/notesSlide5.xml"/><Relationship Id="rId9" Type="http://schemas.openxmlformats.org/officeDocument/2006/relationships/image" Target="../media/image21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notesSlide" Target="../notesSlides/notesSlide6.xml"/><Relationship Id="rId7" Type="http://schemas.openxmlformats.org/officeDocument/2006/relationships/image" Target="../media/image24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1.xml"/><Relationship Id="rId6" Type="http://schemas.openxmlformats.org/officeDocument/2006/relationships/image" Target="../media/image9.png"/><Relationship Id="rId11" Type="http://schemas.openxmlformats.org/officeDocument/2006/relationships/image" Target="../media/image28.jpeg"/><Relationship Id="rId5" Type="http://schemas.openxmlformats.org/officeDocument/2006/relationships/image" Target="../media/image8.png"/><Relationship Id="rId10" Type="http://schemas.openxmlformats.org/officeDocument/2006/relationships/image" Target="../media/image27.jpeg"/><Relationship Id="rId4" Type="http://schemas.openxmlformats.org/officeDocument/2006/relationships/image" Target="../media/image23.jpeg"/><Relationship Id="rId9" Type="http://schemas.openxmlformats.org/officeDocument/2006/relationships/image" Target="../media/image2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2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3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-3175" y="-30480"/>
            <a:ext cx="12215495" cy="3082290"/>
          </a:xfrm>
          <a:prstGeom prst="rect">
            <a:avLst/>
          </a:prstGeom>
        </p:spPr>
      </p:pic>
      <p:sp>
        <p:nvSpPr>
          <p:cNvPr id="4098" name="文本框 13"/>
          <p:cNvSpPr>
            <a:spLocks noChangeArrowheads="1"/>
          </p:cNvSpPr>
          <p:nvPr/>
        </p:nvSpPr>
        <p:spPr bwMode="auto">
          <a:xfrm>
            <a:off x="7092315" y="2495550"/>
            <a:ext cx="503174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sym typeface="Calibri" panose="020F050202020403020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sym typeface="Calibri" panose="020F050202020403020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sym typeface="Calibri" panose="020F050202020403020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sym typeface="Calibri" panose="020F050202020403020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sym typeface="Calibri" panose="020F050202020403020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sym typeface="Calibri" panose="020F050202020403020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sym typeface="Calibri" panose="020F050202020403020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sym typeface="Calibri" panose="020F050202020403020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sym typeface="Calibri" panose="020F0502020204030204" charset="0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FFC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PURSUE IMPOSSIBLE</a:t>
            </a:r>
          </a:p>
        </p:txBody>
      </p:sp>
      <p:sp>
        <p:nvSpPr>
          <p:cNvPr id="4099" name="文本框 3"/>
          <p:cNvSpPr txBox="1">
            <a:spLocks noChangeArrowheads="1"/>
          </p:cNvSpPr>
          <p:nvPr/>
        </p:nvSpPr>
        <p:spPr bwMode="auto">
          <a:xfrm>
            <a:off x="376555" y="3442970"/>
            <a:ext cx="4744720" cy="7277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marL="914400" indent="-9144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sym typeface="Calibri" panose="020F0502020204030204" charset="0"/>
              </a:defRPr>
            </a:lvl1pPr>
            <a:lvl2pPr marL="914400" indent="-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sym typeface="Calibri" panose="020F0502020204030204" charset="0"/>
              </a:defRPr>
            </a:lvl2pPr>
            <a:lvl3pPr marL="1143000" indent="-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sym typeface="Calibri" panose="020F0502020204030204" charset="0"/>
              </a:defRPr>
            </a:lvl3pPr>
            <a:lvl4pPr marL="914400" indent="-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sym typeface="Calibri" panose="020F0502020204030204" charset="0"/>
              </a:defRPr>
            </a:lvl4pPr>
            <a:lvl5pPr marL="914400" indent="-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sym typeface="Calibri" panose="020F0502020204030204" charset="0"/>
              </a:defRPr>
            </a:lvl5pPr>
            <a:lvl6pPr marL="1371600" indent="-9144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sym typeface="Calibri" panose="020F0502020204030204" charset="0"/>
              </a:defRPr>
            </a:lvl6pPr>
            <a:lvl7pPr marL="1828800" indent="-9144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sym typeface="Calibri" panose="020F0502020204030204" charset="0"/>
              </a:defRPr>
            </a:lvl7pPr>
            <a:lvl8pPr marL="2286000" indent="-9144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sym typeface="Calibri" panose="020F0502020204030204" charset="0"/>
              </a:defRPr>
            </a:lvl8pPr>
            <a:lvl9pPr marL="2743200" indent="-9144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sym typeface="Calibri" panose="020F050202020403020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4800" b="1">
                <a:solidFill>
                  <a:srgbClr val="0000FF"/>
                </a:solidFill>
                <a:latin typeface="黑体" panose="02010609060101010101" pitchFamily="49" charset="-122"/>
                <a:sym typeface="Calibri Light" panose="020F0302020204030204" charset="0"/>
              </a:rPr>
              <a:t>西澳大学</a:t>
            </a:r>
          </a:p>
        </p:txBody>
      </p:sp>
      <p:sp>
        <p:nvSpPr>
          <p:cNvPr id="4100" name="文本框 4"/>
          <p:cNvSpPr txBox="1">
            <a:spLocks noChangeArrowheads="1"/>
          </p:cNvSpPr>
          <p:nvPr/>
        </p:nvSpPr>
        <p:spPr bwMode="auto">
          <a:xfrm>
            <a:off x="377190" y="4366895"/>
            <a:ext cx="4744085" cy="4273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sym typeface="Calibri" panose="020F050202020403020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sym typeface="Calibri" panose="020F050202020403020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sym typeface="Calibri" panose="020F050202020403020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sym typeface="Calibri" panose="020F050202020403020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sym typeface="Calibri" panose="020F050202020403020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sym typeface="Calibri" panose="020F050202020403020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sym typeface="Calibri" panose="020F050202020403020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sym typeface="Calibri" panose="020F050202020403020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sym typeface="Calibri" panose="020F0502020204030204" charset="0"/>
              </a:defRPr>
            </a:lvl9pPr>
          </a:lstStyle>
          <a:p>
            <a:pPr algn="ctr" eaLnBrk="1" latinLnBrk="1" hangingPunct="1">
              <a:buFont typeface="Arial" panose="020B0604020202020204" pitchFamily="34" charset="0"/>
              <a:buNone/>
            </a:pPr>
            <a:r>
              <a:rPr lang="zh-CN" altLang="en-US" sz="3200">
                <a:solidFill>
                  <a:srgbClr val="0000FF"/>
                </a:solidFill>
                <a:latin typeface="黑体" panose="02010609060101010101" pitchFamily="49" charset="-122"/>
              </a:rPr>
              <a:t>短期访学项目简介</a:t>
            </a:r>
          </a:p>
        </p:txBody>
      </p:sp>
      <p:graphicFrame>
        <p:nvGraphicFramePr>
          <p:cNvPr id="2" name="表格 1"/>
          <p:cNvGraphicFramePr/>
          <p:nvPr/>
        </p:nvGraphicFramePr>
        <p:xfrm>
          <a:off x="5768340" y="3803650"/>
          <a:ext cx="6189345" cy="22669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189345"/>
              </a:tblGrid>
              <a:tr h="66992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/>
                        <a:t>西澳大学相关可选方向</a:t>
                      </a:r>
                    </a:p>
                  </a:txBody>
                  <a:tcPr/>
                </a:tc>
              </a:tr>
              <a:tr h="53213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/>
                        <a:t>英语和澳大利亚文化</a:t>
                      </a:r>
                    </a:p>
                  </a:txBody>
                  <a:tcPr/>
                </a:tc>
              </a:tr>
              <a:tr h="53213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/>
                        <a:t>商科课程</a:t>
                      </a:r>
                    </a:p>
                  </a:txBody>
                  <a:tcPr/>
                </a:tc>
              </a:tr>
              <a:tr h="53276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/>
                        <a:t>理工科课程</a:t>
                      </a: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6" name="图片 5" descr="结业典礼-颁发证书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83565" y="4924425"/>
            <a:ext cx="2256790" cy="1504315"/>
          </a:xfrm>
          <a:prstGeom prst="rect">
            <a:avLst/>
          </a:prstGeom>
        </p:spPr>
      </p:pic>
      <p:pic>
        <p:nvPicPr>
          <p:cNvPr id="9" name="图片 8" descr="西澳大学语言中心学生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927985" y="4935855"/>
            <a:ext cx="2245360" cy="1492885"/>
          </a:xfrm>
          <a:prstGeom prst="rect">
            <a:avLst/>
          </a:prstGeom>
        </p:spPr>
      </p:pic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A156837-5ADA-43E9-A4F0-AC090A889885}" type="slidenum">
              <a:rPr lang="zh-CN" altLang="en-US"/>
              <a:pPr>
                <a:defRPr/>
              </a:pPr>
              <a:t>1</a:t>
            </a:fld>
            <a:endParaRPr lang="zh-CN" altLang="en-US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Shape 1052"/>
          <p:cNvSpPr>
            <a:spLocks noChangeArrowheads="1"/>
          </p:cNvSpPr>
          <p:nvPr/>
        </p:nvSpPr>
        <p:spPr bwMode="auto">
          <a:xfrm>
            <a:off x="260985" y="4066540"/>
            <a:ext cx="5617845" cy="2556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30000"/>
              </a:lnSpc>
            </a:pPr>
            <a:r>
              <a:rPr sz="16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学校简介：</a:t>
            </a:r>
          </a:p>
          <a:p>
            <a:pPr marL="285750" indent="-285750" algn="just">
              <a:lnSpc>
                <a:spcPct val="130000"/>
              </a:lnSpc>
              <a:buFont typeface="Wingdings" panose="05000000000000000000" charset="0"/>
              <a:buChar char=""/>
            </a:pPr>
            <a:r>
              <a:rPr sz="14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20</a:t>
            </a:r>
            <a:r>
              <a:rPr lang="en-US" sz="14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19</a:t>
            </a:r>
            <a:r>
              <a:rPr sz="14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QS世界大学排名第</a:t>
            </a:r>
            <a:r>
              <a:rPr sz="14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9</a:t>
            </a:r>
            <a:r>
              <a:rPr lang="en-US" sz="14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</a:t>
            </a:r>
            <a:r>
              <a:rPr sz="14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位，毕业生质量排名世界</a:t>
            </a:r>
            <a:r>
              <a:rPr sz="14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71-80</a:t>
            </a:r>
            <a:r>
              <a:rPr sz="14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位</a:t>
            </a:r>
            <a:r>
              <a:rPr lang="zh-CN" sz="14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；</a:t>
            </a:r>
          </a:p>
          <a:p>
            <a:pPr marL="285750" indent="-285750" algn="just">
              <a:lnSpc>
                <a:spcPct val="130000"/>
              </a:lnSpc>
              <a:buFont typeface="Wingdings" panose="05000000000000000000" charset="0"/>
              <a:buChar char=""/>
            </a:pPr>
            <a:r>
              <a:rPr sz="14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是澳大利亚 “</a:t>
            </a:r>
            <a:r>
              <a:rPr sz="14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八校联盟</a:t>
            </a:r>
            <a:r>
              <a:rPr sz="14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”的成员之一，也是西澳地区</a:t>
            </a:r>
            <a:r>
              <a:rPr sz="14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唯一</a:t>
            </a:r>
            <a:r>
              <a:rPr sz="14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一所八大名校</a:t>
            </a:r>
            <a:r>
              <a:rPr lang="zh-CN" sz="14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；</a:t>
            </a:r>
          </a:p>
          <a:p>
            <a:pPr marL="285750" indent="-285750" algn="just">
              <a:lnSpc>
                <a:spcPct val="130000"/>
              </a:lnSpc>
              <a:buFont typeface="Wingdings" panose="05000000000000000000" charset="0"/>
              <a:buChar char=""/>
            </a:pPr>
            <a:r>
              <a:rPr sz="14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澳洲</a:t>
            </a:r>
            <a:r>
              <a:rPr sz="14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六所砂岩学府</a:t>
            </a:r>
            <a:r>
              <a:rPr sz="14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之一，是世界大学联盟、昂宿星大学联盟的核心成员</a:t>
            </a:r>
            <a:r>
              <a:rPr lang="zh-CN" altLang="en-US" sz="14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；</a:t>
            </a:r>
          </a:p>
          <a:p>
            <a:pPr marL="285750" indent="-285750" algn="just">
              <a:lnSpc>
                <a:spcPct val="130000"/>
              </a:lnSpc>
              <a:buFont typeface="Wingdings" panose="05000000000000000000" charset="0"/>
              <a:buChar char=""/>
            </a:pPr>
            <a:r>
              <a:rPr sz="14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在2016年QS世界大学星级排行榜中，荣获</a:t>
            </a:r>
            <a:r>
              <a:rPr sz="14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5星+</a:t>
            </a:r>
            <a:r>
              <a:rPr sz="14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（A truly world-class university）评价，世界</a:t>
            </a:r>
            <a:r>
              <a:rPr sz="14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仅18</a:t>
            </a:r>
            <a:r>
              <a:rPr sz="14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所</a:t>
            </a:r>
            <a:r>
              <a:rPr lang="zh-CN" sz="14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；</a:t>
            </a:r>
            <a:endParaRPr sz="14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  <a:p>
            <a:pPr marL="285750" indent="-285750" algn="just">
              <a:lnSpc>
                <a:spcPct val="130000"/>
              </a:lnSpc>
              <a:buFont typeface="Wingdings" panose="05000000000000000000" charset="0"/>
              <a:buChar char=""/>
            </a:pPr>
            <a:r>
              <a:rPr sz="14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培养了</a:t>
            </a:r>
            <a:r>
              <a:rPr sz="14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100多</a:t>
            </a:r>
            <a:r>
              <a:rPr sz="14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名罗兹学术奖得主和诺贝尔奖得主</a:t>
            </a:r>
            <a:r>
              <a:rPr lang="zh-CN" sz="14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。</a:t>
            </a:r>
          </a:p>
        </p:txBody>
      </p:sp>
      <p:sp>
        <p:nvSpPr>
          <p:cNvPr id="8" name="Shape 1052"/>
          <p:cNvSpPr>
            <a:spLocks noChangeArrowheads="1"/>
          </p:cNvSpPr>
          <p:nvPr/>
        </p:nvSpPr>
        <p:spPr bwMode="auto">
          <a:xfrm>
            <a:off x="6312535" y="4066540"/>
            <a:ext cx="5654040" cy="28359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30000"/>
              </a:lnSpc>
            </a:pPr>
            <a:r>
              <a:rPr lang="zh-CN" altLang="en-US" sz="16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地理位置：</a:t>
            </a:r>
          </a:p>
          <a:p>
            <a:pPr marL="285750" indent="-285750" algn="just">
              <a:lnSpc>
                <a:spcPct val="130000"/>
              </a:lnSpc>
              <a:buFont typeface="Wingdings" panose="05000000000000000000" charset="0"/>
              <a:buChar char=""/>
            </a:pPr>
            <a:r>
              <a:rPr lang="zh-CN" sz="14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地处</a:t>
            </a:r>
            <a:r>
              <a:rPr lang="zh-CN" altLang="en-US" sz="14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珀斯</a:t>
            </a:r>
            <a:r>
              <a:rPr lang="en-US" altLang="zh-CN" sz="14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(Perth)</a:t>
            </a:r>
            <a:r>
              <a:rPr lang="zh-CN" altLang="en-US" sz="14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，是澳大利亚西澳大利亚州的首府，也是澳大利亚第四大城市</a:t>
            </a:r>
            <a:r>
              <a:rPr lang="en-US" altLang="zh-CN" sz="14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, </a:t>
            </a:r>
            <a:r>
              <a:rPr lang="zh-CN" altLang="en-US" sz="14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曾</a:t>
            </a:r>
            <a:r>
              <a:rPr lang="en-US" altLang="zh-CN" sz="14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获得</a:t>
            </a:r>
            <a:r>
              <a:rPr lang="en-US" altLang="zh-CN" sz="14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世界最友善城市</a:t>
            </a:r>
            <a:r>
              <a:rPr lang="zh-CN" altLang="en-US" sz="14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、世界十大宜居城市</a:t>
            </a:r>
            <a:r>
              <a:rPr lang="en-US" altLang="zh-CN" sz="14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称号</a:t>
            </a:r>
            <a:r>
              <a:rPr lang="zh-CN" altLang="en-US" sz="14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；</a:t>
            </a:r>
          </a:p>
          <a:p>
            <a:pPr marL="285750" indent="-285750" algn="just">
              <a:lnSpc>
                <a:spcPct val="130000"/>
              </a:lnSpc>
              <a:buFont typeface="Wingdings" panose="05000000000000000000" charset="0"/>
              <a:buChar char=""/>
            </a:pPr>
            <a:r>
              <a:rPr lang="zh-CN" altLang="en-US" sz="14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校内几乎全部是古老的罗马式建筑，古朴庄严的走廊，巨石铺垫的人行道，随处可见的绿色草坪和千年古树，毗邻天鹅河</a:t>
            </a:r>
            <a:r>
              <a:rPr lang="en-US" altLang="zh-CN" sz="14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(Swan River)</a:t>
            </a:r>
            <a:r>
              <a:rPr lang="zh-CN" altLang="en-US" sz="14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，被誉为</a:t>
            </a:r>
            <a:r>
              <a:rPr lang="zh-CN" altLang="en-US" sz="14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澳洲最美校园之一</a:t>
            </a:r>
            <a:r>
              <a:rPr lang="zh-CN" altLang="en-US" sz="14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（世界第13名）；</a:t>
            </a:r>
          </a:p>
          <a:p>
            <a:pPr marL="285750" indent="-285750" algn="just">
              <a:lnSpc>
                <a:spcPct val="130000"/>
              </a:lnSpc>
              <a:buFont typeface="Wingdings" panose="05000000000000000000" charset="0"/>
              <a:buChar char=""/>
            </a:pPr>
            <a:r>
              <a:rPr lang="zh-CN" altLang="en-US" sz="14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宜人的气候、洁净的环境、清新的空气、高水准的生活，于每年的</a:t>
            </a:r>
            <a:r>
              <a:rPr lang="zh-CN" altLang="en-US" sz="14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世界最佳居住城市</a:t>
            </a:r>
            <a:r>
              <a:rPr lang="zh-CN" altLang="en-US" sz="14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评选中都是名列前茅；</a:t>
            </a:r>
          </a:p>
          <a:p>
            <a:pPr marL="285750" indent="-285750" algn="just">
              <a:lnSpc>
                <a:spcPct val="130000"/>
              </a:lnSpc>
              <a:buFont typeface="Wingdings" panose="05000000000000000000" charset="0"/>
              <a:buChar char=""/>
            </a:pPr>
            <a:r>
              <a:rPr lang="zh-CN" altLang="en-US" sz="14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南半球</a:t>
            </a:r>
            <a:r>
              <a:rPr lang="zh-CN" altLang="en-US" sz="14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季节相反</a:t>
            </a:r>
            <a:r>
              <a:rPr lang="zh-CN" altLang="en-US" sz="14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，完全不一样的体验；珀斯和北京</a:t>
            </a:r>
            <a:r>
              <a:rPr lang="zh-CN" altLang="en-US" sz="14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无时差</a:t>
            </a:r>
            <a:r>
              <a:rPr lang="zh-CN" altLang="en-US" sz="14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，便于沟通。</a:t>
            </a:r>
          </a:p>
          <a:p>
            <a:pPr marL="285750" indent="-285750" algn="just">
              <a:lnSpc>
                <a:spcPct val="130000"/>
              </a:lnSpc>
              <a:buFont typeface="Wingdings" panose="05000000000000000000" charset="0"/>
              <a:buChar char=""/>
            </a:pPr>
            <a:endParaRPr lang="zh-CN" altLang="en-US" sz="14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  <p:pic>
        <p:nvPicPr>
          <p:cNvPr id="6" name="图片 5" descr="timg (1)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-14605" y="-15875"/>
            <a:ext cx="12223750" cy="356743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 cstate="print"/>
          <a:srcRect l="5857" t="9937" r="8927" b="8421"/>
          <a:stretch>
            <a:fillRect/>
          </a:stretch>
        </p:blipFill>
        <p:spPr>
          <a:xfrm>
            <a:off x="5102860" y="2117725"/>
            <a:ext cx="1988185" cy="1948815"/>
          </a:xfrm>
          <a:prstGeom prst="ellipse">
            <a:avLst/>
          </a:prstGeom>
        </p:spPr>
      </p:pic>
      <p:pic>
        <p:nvPicPr>
          <p:cNvPr id="3" name="图片 2" descr="DCN0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1006455" y="52705"/>
            <a:ext cx="1117600" cy="842645"/>
          </a:xfrm>
          <a:prstGeom prst="rect">
            <a:avLst/>
          </a:prstGeom>
        </p:spPr>
      </p:pic>
      <p:pic>
        <p:nvPicPr>
          <p:cNvPr id="2" name="图片 1" descr="西澳大学logo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8397875" y="99695"/>
            <a:ext cx="2422525" cy="796290"/>
          </a:xfrm>
          <a:prstGeom prst="rect">
            <a:avLst/>
          </a:prstGeom>
        </p:spPr>
      </p:pic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A156837-5ADA-43E9-A4F0-AC090A889885}" type="slidenum">
              <a:rPr lang="zh-CN" altLang="en-US"/>
              <a:pPr>
                <a:defRPr/>
              </a:pPr>
              <a:t>2</a:t>
            </a:fld>
            <a:endParaRPr lang="zh-CN" altLang="en-US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1"/>
          <p:cNvSpPr>
            <a:spLocks noChangeArrowheads="1"/>
          </p:cNvSpPr>
          <p:nvPr/>
        </p:nvSpPr>
        <p:spPr bwMode="auto">
          <a:xfrm>
            <a:off x="0" y="231775"/>
            <a:ext cx="4237038" cy="841375"/>
          </a:xfrm>
          <a:custGeom>
            <a:avLst/>
            <a:gdLst>
              <a:gd name="T0" fmla="*/ 0 w 4236720"/>
              <a:gd name="T1" fmla="*/ 0 h 929640"/>
              <a:gd name="T2" fmla="*/ 4237356 w 4236720"/>
              <a:gd name="T3" fmla="*/ 0 h 929640"/>
              <a:gd name="T4" fmla="*/ 3642906 w 4236720"/>
              <a:gd name="T5" fmla="*/ 749007 h 929640"/>
              <a:gd name="T6" fmla="*/ 0 w 4236720"/>
              <a:gd name="T7" fmla="*/ 761490 h 929640"/>
              <a:gd name="T8" fmla="*/ 0 w 4236720"/>
              <a:gd name="T9" fmla="*/ 0 h 92964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236720"/>
              <a:gd name="T16" fmla="*/ 0 h 929640"/>
              <a:gd name="T17" fmla="*/ 4236720 w 4236720"/>
              <a:gd name="T18" fmla="*/ 929640 h 92964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236720" h="929640">
                <a:moveTo>
                  <a:pt x="0" y="0"/>
                </a:moveTo>
                <a:lnTo>
                  <a:pt x="4236720" y="0"/>
                </a:lnTo>
                <a:lnTo>
                  <a:pt x="3642360" y="914400"/>
                </a:lnTo>
                <a:lnTo>
                  <a:pt x="0" y="929640"/>
                </a:lnTo>
                <a:lnTo>
                  <a:pt x="0" y="0"/>
                </a:lnTo>
                <a:close/>
              </a:path>
            </a:pathLst>
          </a:custGeom>
          <a:solidFill>
            <a:srgbClr val="0A42DE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title" idx="4294967295"/>
          </p:nvPr>
        </p:nvSpPr>
        <p:spPr>
          <a:xfrm>
            <a:off x="0" y="237713"/>
            <a:ext cx="4237038" cy="835437"/>
          </a:xfrm>
        </p:spPr>
        <p:txBody>
          <a:bodyPr/>
          <a:lstStyle/>
          <a:p>
            <a:r>
              <a:rPr lang="zh-CN" sz="2000" dirty="0" smtClean="0">
                <a:solidFill>
                  <a:schemeClr val="bg1"/>
                </a:solidFill>
              </a:rPr>
              <a:t>项目简介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half" idx="4294967295"/>
          </p:nvPr>
        </p:nvSpPr>
        <p:spPr>
          <a:xfrm>
            <a:off x="3402965" y="1518285"/>
            <a:ext cx="5179695" cy="1561465"/>
          </a:xfrm>
        </p:spPr>
        <p:txBody>
          <a:bodyPr/>
          <a:lstStyle/>
          <a:p>
            <a:pPr marL="0" indent="0" algn="just">
              <a:lnSpc>
                <a:spcPct val="130000"/>
              </a:lnSpc>
              <a:buNone/>
            </a:pPr>
            <a:r>
              <a:rPr lang="zh-CN" sz="14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西澳大学</a:t>
            </a:r>
            <a:r>
              <a:rPr sz="14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短期访学项目由</a:t>
            </a:r>
            <a:r>
              <a:rPr lang="zh-CN" sz="14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西澳大学</a:t>
            </a:r>
            <a:r>
              <a:rPr lang="en-US" altLang="zh-CN" sz="14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study tours centre</a:t>
            </a:r>
            <a:r>
              <a:rPr lang="zh-CN" altLang="en-US" sz="14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联合各学院</a:t>
            </a:r>
            <a:r>
              <a:rPr sz="14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主办，每年接收来自全世界</a:t>
            </a:r>
            <a:r>
              <a:rPr lang="zh-CN" sz="14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的</a:t>
            </a:r>
            <a:r>
              <a:rPr sz="14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数百名青年学生访问学习。中国地区在校本科生、研究生</a:t>
            </a:r>
            <a:r>
              <a:rPr lang="zh-CN" sz="14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均</a:t>
            </a:r>
            <a:r>
              <a:rPr sz="14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可申请该项目，访学时间一般为</a:t>
            </a:r>
            <a:r>
              <a:rPr lang="en-US" sz="14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4</a:t>
            </a:r>
            <a:r>
              <a:rPr sz="14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周，以团队方式组织和开展，根据</a:t>
            </a:r>
            <a:r>
              <a:rPr lang="zh-CN" sz="14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项目内容和</a:t>
            </a:r>
            <a:r>
              <a:rPr sz="14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报名人数同批或分批次赴</a:t>
            </a:r>
            <a:r>
              <a:rPr lang="zh-CN" sz="14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西澳</a:t>
            </a:r>
            <a:r>
              <a:rPr sz="14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大学学习。</a:t>
            </a:r>
            <a:endParaRPr lang="en-US" altLang="zh-CN" sz="1400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  <p:pic>
        <p:nvPicPr>
          <p:cNvPr id="2" name="图片 1" descr="img10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67665" y="3341370"/>
            <a:ext cx="1946275" cy="275526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01930" y="1518285"/>
            <a:ext cx="2792730" cy="1561465"/>
          </a:xfrm>
          <a:prstGeom prst="rect">
            <a:avLst/>
          </a:prstGeom>
          <a:effectLst>
            <a:glow>
              <a:schemeClr val="accent1">
                <a:alpha val="40000"/>
              </a:schemeClr>
            </a:glow>
          </a:effectLst>
        </p:spPr>
      </p:pic>
      <p:pic>
        <p:nvPicPr>
          <p:cNvPr id="11" name="图片 10" descr="DCN0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1006455" y="52705"/>
            <a:ext cx="1117600" cy="842645"/>
          </a:xfrm>
          <a:prstGeom prst="rect">
            <a:avLst/>
          </a:prstGeom>
        </p:spPr>
      </p:pic>
      <p:pic>
        <p:nvPicPr>
          <p:cNvPr id="12" name="图片 11" descr="西澳大学logo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8397875" y="99695"/>
            <a:ext cx="2422525" cy="796290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2640965" y="3282315"/>
            <a:ext cx="2649220" cy="31667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14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项目</a:t>
            </a:r>
            <a:r>
              <a:rPr sz="14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以西澳大学成熟运营多年的短期访学项目为基础，针对学生专业和学术背景设置相关课程和活动，针对性强，内容丰富。</a:t>
            </a:r>
            <a:r>
              <a:rPr lang="zh-CN" sz="14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学生可</a:t>
            </a:r>
            <a:r>
              <a:rPr lang="en-US" altLang="zh-CN" sz="14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注册为西澳大学访学学生，获得学生证，完成课程后可获得西澳大学颁发的结业证书。</a:t>
            </a:r>
            <a:r>
              <a:rPr lang="zh-CN" sz="14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世界百强大学的学习机会加上澳洲无与伦比的自然风光，使该项目在世界名校访学项目中享有盛誉。</a:t>
            </a:r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409950" y="1529715"/>
            <a:ext cx="5273675" cy="1548130"/>
          </a:xfrm>
          <a:prstGeom prst="rect">
            <a:avLst/>
          </a:prstGeom>
          <a:noFill/>
          <a:ln w="1905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640965" y="3341370"/>
            <a:ext cx="2737485" cy="3103880"/>
          </a:xfrm>
          <a:prstGeom prst="rect">
            <a:avLst/>
          </a:prstGeom>
          <a:noFill/>
          <a:ln w="1905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6" name="图片 15" descr="西澳大学语言中心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9098915" y="1528445"/>
            <a:ext cx="2682240" cy="1549400"/>
          </a:xfrm>
          <a:prstGeom prst="rect">
            <a:avLst/>
          </a:prstGeom>
        </p:spPr>
      </p:pic>
      <p:pic>
        <p:nvPicPr>
          <p:cNvPr id="17" name="图片 16" descr="活动课：国王公园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7782560" y="3340735"/>
            <a:ext cx="3998595" cy="2677160"/>
          </a:xfrm>
          <a:prstGeom prst="rect">
            <a:avLst/>
          </a:prstGeom>
        </p:spPr>
      </p:pic>
      <p:pic>
        <p:nvPicPr>
          <p:cNvPr id="19" name="图片 18" descr="西澳大学航拍图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5689600" y="3340735"/>
            <a:ext cx="1781810" cy="2677795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379095" y="6213475"/>
            <a:ext cx="1976755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/>
              <a:t>访学结业证书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5705475" y="6116320"/>
            <a:ext cx="1724025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/>
              <a:t>西澳大学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7838440" y="6135370"/>
            <a:ext cx="3914775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/>
              <a:t>访学活动课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57835" y="3077845"/>
            <a:ext cx="1976755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/>
              <a:t>西澳大学主楼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9392285" y="3079750"/>
            <a:ext cx="2245995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/>
              <a:t>西澳大学访学中心</a:t>
            </a:r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A156837-5ADA-43E9-A4F0-AC090A889885}" type="slidenum">
              <a:rPr lang="zh-CN" altLang="en-US"/>
              <a:pPr>
                <a:defRPr/>
              </a:pPr>
              <a:t>3</a:t>
            </a:fld>
            <a:endParaRPr lang="zh-CN" altLang="en-US"/>
          </a:p>
        </p:txBody>
      </p:sp>
    </p:spTree>
    <p:custDataLst>
      <p:tags r:id="rId1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1"/>
          <p:cNvSpPr>
            <a:spLocks noChangeArrowheads="1"/>
          </p:cNvSpPr>
          <p:nvPr/>
        </p:nvSpPr>
        <p:spPr bwMode="auto">
          <a:xfrm>
            <a:off x="0" y="231775"/>
            <a:ext cx="4237038" cy="841375"/>
          </a:xfrm>
          <a:custGeom>
            <a:avLst/>
            <a:gdLst>
              <a:gd name="T0" fmla="*/ 0 w 4236720"/>
              <a:gd name="T1" fmla="*/ 0 h 929640"/>
              <a:gd name="T2" fmla="*/ 4237356 w 4236720"/>
              <a:gd name="T3" fmla="*/ 0 h 929640"/>
              <a:gd name="T4" fmla="*/ 3642906 w 4236720"/>
              <a:gd name="T5" fmla="*/ 749007 h 929640"/>
              <a:gd name="T6" fmla="*/ 0 w 4236720"/>
              <a:gd name="T7" fmla="*/ 761490 h 929640"/>
              <a:gd name="T8" fmla="*/ 0 w 4236720"/>
              <a:gd name="T9" fmla="*/ 0 h 92964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236720"/>
              <a:gd name="T16" fmla="*/ 0 h 929640"/>
              <a:gd name="T17" fmla="*/ 4236720 w 4236720"/>
              <a:gd name="T18" fmla="*/ 929640 h 92964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236720" h="929640">
                <a:moveTo>
                  <a:pt x="0" y="0"/>
                </a:moveTo>
                <a:lnTo>
                  <a:pt x="4236720" y="0"/>
                </a:lnTo>
                <a:lnTo>
                  <a:pt x="3642360" y="914400"/>
                </a:lnTo>
                <a:lnTo>
                  <a:pt x="0" y="929640"/>
                </a:lnTo>
                <a:lnTo>
                  <a:pt x="0" y="0"/>
                </a:lnTo>
                <a:close/>
              </a:path>
            </a:pathLst>
          </a:custGeom>
          <a:solidFill>
            <a:srgbClr val="0A42DE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title" idx="4294967295"/>
          </p:nvPr>
        </p:nvSpPr>
        <p:spPr>
          <a:xfrm>
            <a:off x="0" y="237713"/>
            <a:ext cx="4237038" cy="835437"/>
          </a:xfrm>
        </p:spPr>
        <p:txBody>
          <a:bodyPr/>
          <a:lstStyle/>
          <a:p>
            <a:r>
              <a:rPr lang="zh-CN" sz="2000" dirty="0" smtClean="0">
                <a:solidFill>
                  <a:schemeClr val="bg1"/>
                </a:solidFill>
              </a:rPr>
              <a:t>项目内容</a:t>
            </a:r>
          </a:p>
        </p:txBody>
      </p:sp>
      <p:pic>
        <p:nvPicPr>
          <p:cNvPr id="8" name="图片 7" descr="DCN0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1006455" y="52705"/>
            <a:ext cx="1117600" cy="842645"/>
          </a:xfrm>
          <a:prstGeom prst="rect">
            <a:avLst/>
          </a:prstGeom>
        </p:spPr>
      </p:pic>
      <p:pic>
        <p:nvPicPr>
          <p:cNvPr id="10" name="图片 9" descr="西澳大学logo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8397875" y="99695"/>
            <a:ext cx="2422525" cy="796290"/>
          </a:xfrm>
          <a:prstGeom prst="rect">
            <a:avLst/>
          </a:prstGeom>
        </p:spPr>
      </p:pic>
      <p:sp>
        <p:nvSpPr>
          <p:cNvPr id="29" name="矩形 28"/>
          <p:cNvSpPr/>
          <p:nvPr/>
        </p:nvSpPr>
        <p:spPr>
          <a:xfrm>
            <a:off x="360680" y="1306830"/>
            <a:ext cx="11322050" cy="5193030"/>
          </a:xfrm>
          <a:prstGeom prst="rect">
            <a:avLst/>
          </a:prstGeom>
          <a:noFill/>
          <a:ln w="57150">
            <a:solidFill>
              <a:srgbClr val="0000FF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内容占位符 9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2670810" y="1508125"/>
            <a:ext cx="8695690" cy="492887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buFont typeface="Wingdings" panose="05000000000000000000" charset="0"/>
              <a:buChar char="u"/>
            </a:pPr>
            <a:r>
              <a:rPr lang="zh-CN" altLang="en-US" sz="2000" b="1" dirty="0">
                <a:latin typeface="Times New Roman" panose="02020603050405020304" charset="0"/>
                <a:ea typeface="黑体" panose="02010609060101010101" pitchFamily="49" charset="-122"/>
                <a:cs typeface="Times New Roman" panose="02020603050405020304" charset="0"/>
              </a:rPr>
              <a:t>英语</a:t>
            </a:r>
            <a:r>
              <a:rPr lang="en-US" altLang="zh-CN" sz="2000" b="1" dirty="0">
                <a:latin typeface="Times New Roman" panose="02020603050405020304" charset="0"/>
                <a:ea typeface="黑体" panose="02010609060101010101" pitchFamily="49" charset="-122"/>
                <a:cs typeface="Times New Roman" panose="02020603050405020304" charset="0"/>
              </a:rPr>
              <a:t>/</a:t>
            </a:r>
            <a:r>
              <a:rPr lang="zh-CN" altLang="en-US" sz="2000" b="1" dirty="0">
                <a:latin typeface="Times New Roman" panose="02020603050405020304" charset="0"/>
                <a:ea typeface="黑体" panose="02010609060101010101" pitchFamily="49" charset="-122"/>
                <a:cs typeface="Times New Roman" panose="02020603050405020304" charset="0"/>
              </a:rPr>
              <a:t>文化</a:t>
            </a:r>
            <a:r>
              <a:rPr lang="en-US" altLang="zh-CN" sz="2000" b="1" dirty="0">
                <a:latin typeface="Times New Roman" panose="02020603050405020304" charset="0"/>
                <a:ea typeface="黑体" panose="02010609060101010101" pitchFamily="49" charset="-122"/>
                <a:cs typeface="Times New Roman" panose="02020603050405020304" charset="0"/>
              </a:rPr>
              <a:t>/</a:t>
            </a:r>
            <a:r>
              <a:rPr lang="zh-CN" altLang="en-US" sz="2000" b="1" dirty="0">
                <a:latin typeface="Times New Roman" panose="02020603050405020304" charset="0"/>
                <a:ea typeface="黑体" panose="02010609060101010101" pitchFamily="49" charset="-122"/>
                <a:cs typeface="Times New Roman" panose="02020603050405020304" charset="0"/>
              </a:rPr>
              <a:t>专业课程</a:t>
            </a:r>
            <a:endParaRPr lang="en-US" altLang="zh-CN" sz="2000" b="1" dirty="0">
              <a:latin typeface="Times New Roman" panose="02020603050405020304" charset="0"/>
              <a:ea typeface="黑体" panose="02010609060101010101" pitchFamily="49" charset="-122"/>
              <a:cs typeface="Times New Roman" panose="02020603050405020304" charset="0"/>
            </a:endParaRPr>
          </a:p>
          <a:p>
            <a:pPr algn="just">
              <a:lnSpc>
                <a:spcPct val="120000"/>
              </a:lnSpc>
              <a:buFont typeface="Wingdings" panose="05000000000000000000" charset="0"/>
              <a:buChar char="ü"/>
            </a:pPr>
            <a:r>
              <a:rPr lang="zh-CN" sz="1600" dirty="0">
                <a:latin typeface="Times New Roman" panose="02020603050405020304" charset="0"/>
                <a:ea typeface="黑体" panose="02010609060101010101" pitchFamily="49" charset="-122"/>
                <a:cs typeface="Times New Roman" panose="02020603050405020304" charset="0"/>
              </a:rPr>
              <a:t>根据英语水平</a:t>
            </a:r>
            <a:r>
              <a:rPr lang="en-US" altLang="zh-CN" sz="1600" dirty="0">
                <a:latin typeface="Times New Roman" panose="02020603050405020304" charset="0"/>
                <a:ea typeface="黑体" panose="02010609060101010101" pitchFamily="49" charset="-122"/>
                <a:cs typeface="Times New Roman" panose="02020603050405020304" charset="0"/>
              </a:rPr>
              <a:t>/</a:t>
            </a:r>
            <a:r>
              <a:rPr lang="zh-CN" altLang="en-US" sz="1600" dirty="0">
                <a:latin typeface="Times New Roman" panose="02020603050405020304" charset="0"/>
                <a:ea typeface="黑体" panose="02010609060101010101" pitchFamily="49" charset="-122"/>
                <a:cs typeface="Times New Roman" panose="02020603050405020304" charset="0"/>
              </a:rPr>
              <a:t>课程方向分班，</a:t>
            </a:r>
            <a:r>
              <a:rPr lang="zh-CN" sz="1600" dirty="0">
                <a:latin typeface="Times New Roman" panose="02020603050405020304" charset="0"/>
                <a:ea typeface="黑体" panose="02010609060101010101" pitchFamily="49" charset="-122"/>
                <a:cs typeface="Times New Roman" panose="02020603050405020304" charset="0"/>
              </a:rPr>
              <a:t>每班约15人，由西澳大学</a:t>
            </a:r>
            <a:r>
              <a:rPr lang="zh-CN" altLang="en-US" sz="1600" dirty="0">
                <a:latin typeface="Times New Roman" panose="02020603050405020304" charset="0"/>
                <a:ea typeface="黑体" panose="02010609060101010101" pitchFamily="49" charset="-122"/>
                <a:cs typeface="Times New Roman" panose="02020603050405020304" charset="0"/>
              </a:rPr>
              <a:t>教师授课，</a:t>
            </a:r>
            <a:r>
              <a:rPr lang="zh-CN" sz="1600" dirty="0">
                <a:latin typeface="Times New Roman" panose="02020603050405020304" charset="0"/>
                <a:ea typeface="黑体" panose="02010609060101010101" pitchFamily="49" charset="-122"/>
                <a:cs typeface="Times New Roman" panose="02020603050405020304" charset="0"/>
              </a:rPr>
              <a:t>每周20个学时的课程。</a:t>
            </a:r>
          </a:p>
          <a:p>
            <a:pPr algn="l">
              <a:lnSpc>
                <a:spcPct val="120000"/>
              </a:lnSpc>
              <a:buFont typeface="Wingdings" panose="05000000000000000000" charset="0"/>
              <a:buChar char="u"/>
            </a:pPr>
            <a:r>
              <a:rPr lang="zh-CN" altLang="en-US" sz="2000" b="1" dirty="0">
                <a:latin typeface="Times New Roman" panose="02020603050405020304" charset="0"/>
                <a:ea typeface="黑体" panose="02010609060101010101" pitchFamily="49" charset="-122"/>
                <a:cs typeface="Times New Roman" panose="02020603050405020304" charset="0"/>
              </a:rPr>
              <a:t>插班课程</a:t>
            </a:r>
            <a:endParaRPr lang="en-US" altLang="zh-CN" sz="2000" b="1" dirty="0">
              <a:latin typeface="Times New Roman" panose="02020603050405020304" charset="0"/>
              <a:ea typeface="黑体" panose="02010609060101010101" pitchFamily="49" charset="-122"/>
              <a:cs typeface="Times New Roman" panose="02020603050405020304" charset="0"/>
            </a:endParaRPr>
          </a:p>
          <a:p>
            <a:pPr algn="just">
              <a:lnSpc>
                <a:spcPct val="120000"/>
              </a:lnSpc>
              <a:buFont typeface="Wingdings" panose="05000000000000000000" charset="0"/>
              <a:buChar char="ü"/>
            </a:pPr>
            <a:r>
              <a:rPr lang="zh-CN" sz="16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如遇</a:t>
            </a:r>
            <a:r>
              <a:rPr sz="16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西澳大学开学期间（一般为2月底-6月， 7月底-11月），可以参加西澳大学插班课程，按照西澳大学在校课表选课，和在校生一同学习</a:t>
            </a:r>
            <a:r>
              <a:rPr lang="zh-CN" sz="16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。</a:t>
            </a:r>
            <a:endParaRPr sz="1600" dirty="0">
              <a:latin typeface="Times New Roman" panose="02020603050405020304" charset="0"/>
              <a:ea typeface="黑体" panose="02010609060101010101" pitchFamily="49" charset="-122"/>
              <a:cs typeface="Times New Roman" panose="02020603050405020304" charset="0"/>
              <a:sym typeface="+mn-ea"/>
            </a:endParaRPr>
          </a:p>
          <a:p>
            <a:pPr algn="just">
              <a:lnSpc>
                <a:spcPct val="120000"/>
              </a:lnSpc>
              <a:buFont typeface="Wingdings" panose="05000000000000000000" charset="0"/>
              <a:buChar char="u"/>
            </a:pPr>
            <a:r>
              <a:rPr lang="en-US" altLang="zh-CN" sz="2000" b="1" dirty="0">
                <a:latin typeface="Times New Roman" panose="02020603050405020304" charset="0"/>
                <a:ea typeface="黑体" panose="02010609060101010101" pitchFamily="49" charset="-122"/>
                <a:cs typeface="Times New Roman" panose="02020603050405020304" charset="0"/>
                <a:sym typeface="+mn-ea"/>
              </a:rPr>
              <a:t>创新创业、研究生申请讲座</a:t>
            </a:r>
          </a:p>
          <a:p>
            <a:pPr algn="just">
              <a:lnSpc>
                <a:spcPct val="120000"/>
              </a:lnSpc>
              <a:buFont typeface="Wingdings" panose="05000000000000000000" charset="0"/>
              <a:buChar char="ü"/>
            </a:pPr>
            <a:r>
              <a:rPr sz="1600" dirty="0">
                <a:latin typeface="Times New Roman" panose="02020603050405020304" charset="0"/>
                <a:ea typeface="黑体" panose="02010609060101010101" pitchFamily="49" charset="-122"/>
                <a:cs typeface="Times New Roman" panose="02020603050405020304" charset="0"/>
                <a:sym typeface="+mn-ea"/>
              </a:rPr>
              <a:t>邀请西澳大学专家或在读PHD学生等，和项目组学生一起交流，为学生在学术道路的选择、创新创业思维的激发等方面提供启迪。</a:t>
            </a:r>
          </a:p>
          <a:p>
            <a:pPr algn="just">
              <a:lnSpc>
                <a:spcPct val="120000"/>
              </a:lnSpc>
              <a:buFont typeface="Wingdings" panose="05000000000000000000" charset="0"/>
              <a:buChar char="u"/>
            </a:pPr>
            <a:r>
              <a:rPr lang="zh-CN" altLang="en-US" sz="2000" b="1" dirty="0">
                <a:latin typeface="Times New Roman" panose="02020603050405020304" charset="0"/>
                <a:ea typeface="黑体" panose="02010609060101010101" pitchFamily="49" charset="-122"/>
                <a:cs typeface="Times New Roman" panose="02020603050405020304" charset="0"/>
                <a:sym typeface="+mn-ea"/>
              </a:rPr>
              <a:t>考察调研实践</a:t>
            </a:r>
            <a:endParaRPr lang="en-US" altLang="zh-CN" sz="1600" b="1" dirty="0">
              <a:latin typeface="Times New Roman" panose="02020603050405020304" charset="0"/>
              <a:ea typeface="黑体" panose="02010609060101010101" pitchFamily="49" charset="-122"/>
              <a:cs typeface="Times New Roman" panose="02020603050405020304" charset="0"/>
              <a:sym typeface="+mn-ea"/>
            </a:endParaRPr>
          </a:p>
          <a:p>
            <a:pPr algn="just">
              <a:lnSpc>
                <a:spcPct val="120000"/>
              </a:lnSpc>
              <a:buFont typeface="Wingdings" panose="05000000000000000000" charset="0"/>
              <a:buChar char="ü"/>
            </a:pPr>
            <a:r>
              <a:rPr sz="1600" dirty="0">
                <a:latin typeface="Times New Roman" panose="02020603050405020304" charset="0"/>
                <a:ea typeface="黑体" panose="02010609060101010101" pitchFamily="49" charset="-122"/>
                <a:cs typeface="Times New Roman" panose="02020603050405020304" charset="0"/>
                <a:sym typeface="+mn-ea"/>
              </a:rPr>
              <a:t>下午一般为考察实践活动，组织学生到西澳大学</a:t>
            </a:r>
            <a:r>
              <a:rPr lang="zh-CN" sz="1600" dirty="0">
                <a:latin typeface="Times New Roman" panose="02020603050405020304" charset="0"/>
                <a:ea typeface="黑体" panose="02010609060101010101" pitchFamily="49" charset="-122"/>
                <a:cs typeface="Times New Roman" panose="02020603050405020304" charset="0"/>
                <a:sym typeface="+mn-ea"/>
              </a:rPr>
              <a:t>相关部门或学院</a:t>
            </a:r>
            <a:r>
              <a:rPr sz="1600" dirty="0">
                <a:latin typeface="Times New Roman" panose="02020603050405020304" charset="0"/>
                <a:ea typeface="黑体" panose="02010609060101010101" pitchFamily="49" charset="-122"/>
                <a:cs typeface="Times New Roman" panose="02020603050405020304" charset="0"/>
                <a:sym typeface="+mn-ea"/>
              </a:rPr>
              <a:t>、当地著名场馆、创新创业团体等地进行实地考察和学习，吸收管理思维和方法</a:t>
            </a:r>
            <a:r>
              <a:rPr lang="zh-CN" sz="1600" dirty="0">
                <a:latin typeface="Times New Roman" panose="02020603050405020304" charset="0"/>
                <a:ea typeface="黑体" panose="02010609060101010101" pitchFamily="49" charset="-122"/>
                <a:cs typeface="Times New Roman" panose="02020603050405020304" charset="0"/>
                <a:sym typeface="+mn-ea"/>
              </a:rPr>
              <a:t>。</a:t>
            </a:r>
            <a:endParaRPr sz="1600" dirty="0">
              <a:latin typeface="Times New Roman" panose="02020603050405020304" charset="0"/>
              <a:ea typeface="黑体" panose="02010609060101010101" pitchFamily="49" charset="-122"/>
              <a:cs typeface="Times New Roman" panose="02020603050405020304" charset="0"/>
              <a:sym typeface="+mn-ea"/>
            </a:endParaRPr>
          </a:p>
          <a:p>
            <a:pPr algn="just">
              <a:lnSpc>
                <a:spcPct val="120000"/>
              </a:lnSpc>
              <a:buFont typeface="Wingdings" panose="05000000000000000000" charset="0"/>
              <a:buChar char="ü"/>
            </a:pPr>
            <a:endParaRPr sz="1600" dirty="0">
              <a:latin typeface="Times New Roman" panose="02020603050405020304" charset="0"/>
              <a:ea typeface="黑体" panose="02010609060101010101" pitchFamily="49" charset="-122"/>
              <a:cs typeface="Times New Roman" panose="02020603050405020304" charset="0"/>
              <a:sym typeface="+mn-ea"/>
            </a:endParaRPr>
          </a:p>
        </p:txBody>
      </p:sp>
      <p:pic>
        <p:nvPicPr>
          <p:cNvPr id="21" name="图片 20" descr="学生课堂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77215" y="1508125"/>
            <a:ext cx="1999615" cy="1127760"/>
          </a:xfrm>
          <a:prstGeom prst="rect">
            <a:avLst/>
          </a:prstGeom>
        </p:spPr>
      </p:pic>
      <p:pic>
        <p:nvPicPr>
          <p:cNvPr id="2" name="图片 1" descr="专业课堂 (2)"/>
          <p:cNvPicPr>
            <a:picLocks noChangeAspect="1"/>
          </p:cNvPicPr>
          <p:nvPr/>
        </p:nvPicPr>
        <p:blipFill>
          <a:blip r:embed="rId8" cstate="print"/>
          <a:srcRect t="19775"/>
          <a:stretch>
            <a:fillRect/>
          </a:stretch>
        </p:blipFill>
        <p:spPr>
          <a:xfrm>
            <a:off x="542925" y="2722880"/>
            <a:ext cx="2033905" cy="1223645"/>
          </a:xfrm>
          <a:prstGeom prst="rect">
            <a:avLst/>
          </a:prstGeom>
        </p:spPr>
      </p:pic>
      <p:pic>
        <p:nvPicPr>
          <p:cNvPr id="4" name="图片 3" descr="留学讲座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542925" y="4035425"/>
            <a:ext cx="2033905" cy="1144905"/>
          </a:xfrm>
          <a:prstGeom prst="rect">
            <a:avLst/>
          </a:prstGeom>
        </p:spPr>
      </p:pic>
      <p:pic>
        <p:nvPicPr>
          <p:cNvPr id="7" name="图片 6" descr="活动课：法律博物馆 (3)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542925" y="5259070"/>
            <a:ext cx="2033905" cy="1144905"/>
          </a:xfrm>
          <a:prstGeom prst="rect">
            <a:avLst/>
          </a:prstGeom>
        </p:spPr>
      </p:pic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A156837-5ADA-43E9-A4F0-AC090A889885}" type="slidenum">
              <a:rPr lang="zh-CN" altLang="en-US"/>
              <a:pPr>
                <a:defRPr/>
              </a:pPr>
              <a:t>4</a:t>
            </a:fld>
            <a:endParaRPr lang="zh-CN" altLang="en-US"/>
          </a:p>
        </p:txBody>
      </p:sp>
    </p:spTree>
    <p:custDataLst>
      <p:tags r:id="rId1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1"/>
          <p:cNvSpPr>
            <a:spLocks noChangeArrowheads="1"/>
          </p:cNvSpPr>
          <p:nvPr/>
        </p:nvSpPr>
        <p:spPr bwMode="auto">
          <a:xfrm>
            <a:off x="0" y="231775"/>
            <a:ext cx="4237038" cy="841375"/>
          </a:xfrm>
          <a:custGeom>
            <a:avLst/>
            <a:gdLst>
              <a:gd name="T0" fmla="*/ 0 w 4236720"/>
              <a:gd name="T1" fmla="*/ 0 h 929640"/>
              <a:gd name="T2" fmla="*/ 4237356 w 4236720"/>
              <a:gd name="T3" fmla="*/ 0 h 929640"/>
              <a:gd name="T4" fmla="*/ 3642906 w 4236720"/>
              <a:gd name="T5" fmla="*/ 749007 h 929640"/>
              <a:gd name="T6" fmla="*/ 0 w 4236720"/>
              <a:gd name="T7" fmla="*/ 761490 h 929640"/>
              <a:gd name="T8" fmla="*/ 0 w 4236720"/>
              <a:gd name="T9" fmla="*/ 0 h 92964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236720"/>
              <a:gd name="T16" fmla="*/ 0 h 929640"/>
              <a:gd name="T17" fmla="*/ 4236720 w 4236720"/>
              <a:gd name="T18" fmla="*/ 929640 h 92964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236720" h="929640">
                <a:moveTo>
                  <a:pt x="0" y="0"/>
                </a:moveTo>
                <a:lnTo>
                  <a:pt x="4236720" y="0"/>
                </a:lnTo>
                <a:lnTo>
                  <a:pt x="3642360" y="914400"/>
                </a:lnTo>
                <a:lnTo>
                  <a:pt x="0" y="929640"/>
                </a:lnTo>
                <a:lnTo>
                  <a:pt x="0" y="0"/>
                </a:lnTo>
                <a:close/>
              </a:path>
            </a:pathLst>
          </a:custGeom>
          <a:solidFill>
            <a:srgbClr val="0A42DE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title" idx="4294967295"/>
          </p:nvPr>
        </p:nvSpPr>
        <p:spPr>
          <a:xfrm>
            <a:off x="0" y="237713"/>
            <a:ext cx="4237038" cy="835437"/>
          </a:xfrm>
        </p:spPr>
        <p:txBody>
          <a:bodyPr/>
          <a:lstStyle/>
          <a:p>
            <a:r>
              <a:rPr lang="zh-CN" sz="2000" dirty="0" smtClean="0">
                <a:solidFill>
                  <a:schemeClr val="bg1"/>
                </a:solidFill>
              </a:rPr>
              <a:t>项目内容</a:t>
            </a:r>
          </a:p>
        </p:txBody>
      </p:sp>
      <p:pic>
        <p:nvPicPr>
          <p:cNvPr id="8" name="图片 7" descr="DCN0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1006455" y="52705"/>
            <a:ext cx="1117600" cy="842645"/>
          </a:xfrm>
          <a:prstGeom prst="rect">
            <a:avLst/>
          </a:prstGeom>
        </p:spPr>
      </p:pic>
      <p:pic>
        <p:nvPicPr>
          <p:cNvPr id="10" name="图片 9" descr="西澳大学logo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8397875" y="99695"/>
            <a:ext cx="2422525" cy="796290"/>
          </a:xfrm>
          <a:prstGeom prst="rect">
            <a:avLst/>
          </a:prstGeom>
        </p:spPr>
      </p:pic>
      <p:sp>
        <p:nvSpPr>
          <p:cNvPr id="29" name="矩形 28"/>
          <p:cNvSpPr/>
          <p:nvPr/>
        </p:nvSpPr>
        <p:spPr>
          <a:xfrm>
            <a:off x="360680" y="1306830"/>
            <a:ext cx="11322050" cy="5193030"/>
          </a:xfrm>
          <a:prstGeom prst="rect">
            <a:avLst/>
          </a:prstGeom>
          <a:noFill/>
          <a:ln w="57150">
            <a:solidFill>
              <a:srgbClr val="0000FF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内容占位符 9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2670810" y="1508125"/>
            <a:ext cx="8695690" cy="492887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buFont typeface="Wingdings" panose="05000000000000000000" charset="0"/>
              <a:buChar char="u"/>
            </a:pPr>
            <a:r>
              <a:rPr lang="zh-CN" altLang="en-US" sz="2000" b="1" dirty="0">
                <a:latin typeface="Times New Roman" panose="02020603050405020304" charset="0"/>
                <a:ea typeface="黑体" panose="02010609060101010101" pitchFamily="49" charset="-122"/>
                <a:cs typeface="Times New Roman" panose="02020603050405020304" charset="0"/>
              </a:rPr>
              <a:t>Workshop活动</a:t>
            </a:r>
          </a:p>
          <a:p>
            <a:pPr algn="just">
              <a:lnSpc>
                <a:spcPct val="120000"/>
              </a:lnSpc>
              <a:buFont typeface="Wingdings" panose="05000000000000000000" charset="0"/>
              <a:buChar char="ü"/>
            </a:pPr>
            <a:r>
              <a:rPr sz="1600" dirty="0">
                <a:latin typeface="Times New Roman" panose="02020603050405020304" charset="0"/>
                <a:ea typeface="黑体" panose="02010609060101010101" pitchFamily="49" charset="-122"/>
                <a:cs typeface="Times New Roman" panose="02020603050405020304" charset="0"/>
              </a:rPr>
              <a:t>项目组成员可以到对应的学院和在校生一起交流，往期开展的有环境保护、桥梁设计、机器人、人工智能、浮力原理、教学模拟等，提升学生团队协作能力和组织协调能力</a:t>
            </a:r>
            <a:r>
              <a:rPr lang="zh-CN" sz="1600" dirty="0">
                <a:latin typeface="Times New Roman" panose="02020603050405020304" charset="0"/>
                <a:ea typeface="黑体" panose="02010609060101010101" pitchFamily="49" charset="-122"/>
                <a:cs typeface="Times New Roman" panose="02020603050405020304" charset="0"/>
              </a:rPr>
              <a:t>。</a:t>
            </a:r>
            <a:endParaRPr sz="1600" dirty="0">
              <a:latin typeface="Times New Roman" panose="02020603050405020304" charset="0"/>
              <a:ea typeface="黑体" panose="02010609060101010101" pitchFamily="49" charset="-122"/>
              <a:cs typeface="Times New Roman" panose="02020603050405020304" charset="0"/>
            </a:endParaRPr>
          </a:p>
          <a:p>
            <a:pPr algn="l">
              <a:lnSpc>
                <a:spcPct val="120000"/>
              </a:lnSpc>
              <a:buFont typeface="Wingdings" panose="05000000000000000000" charset="0"/>
              <a:buChar char="u"/>
            </a:pPr>
            <a:r>
              <a:rPr lang="zh-CN" altLang="en-US" sz="2000" b="1" dirty="0">
                <a:latin typeface="Times New Roman" panose="02020603050405020304" charset="0"/>
                <a:ea typeface="黑体" panose="02010609060101010101" pitchFamily="49" charset="-122"/>
                <a:cs typeface="Times New Roman" panose="02020603050405020304" charset="0"/>
              </a:rPr>
              <a:t>课题研究和成果汇报</a:t>
            </a:r>
          </a:p>
          <a:p>
            <a:pPr algn="just">
              <a:lnSpc>
                <a:spcPct val="120000"/>
              </a:lnSpc>
              <a:buFont typeface="Wingdings" panose="05000000000000000000" charset="0"/>
              <a:buChar char="ü"/>
            </a:pPr>
            <a:r>
              <a:rPr sz="16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学生分组承担</a:t>
            </a:r>
            <a:r>
              <a:rPr lang="zh-CN" sz="16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特定</a:t>
            </a:r>
            <a:r>
              <a:rPr sz="16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课题，开展调查研究，完成数据可视化和</a:t>
            </a:r>
            <a:r>
              <a:rPr lang="zh-CN" sz="16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总结研究成果</a:t>
            </a:r>
            <a:r>
              <a:rPr sz="16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，在项目结业当天进行</a:t>
            </a:r>
            <a:r>
              <a:rPr lang="zh-CN" sz="16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路演汇报</a:t>
            </a:r>
            <a:r>
              <a:rPr sz="16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，通过考评后可获得西澳大学颁发的项目结业证书</a:t>
            </a:r>
            <a:r>
              <a:rPr lang="zh-CN" sz="16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和成绩单</a:t>
            </a:r>
            <a:r>
              <a:rPr sz="16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。</a:t>
            </a:r>
          </a:p>
          <a:p>
            <a:pPr algn="just">
              <a:lnSpc>
                <a:spcPct val="120000"/>
              </a:lnSpc>
              <a:buFont typeface="Wingdings" panose="05000000000000000000" charset="0"/>
              <a:buChar char="u"/>
            </a:pPr>
            <a:r>
              <a:rPr lang="zh-CN" sz="2000" b="1" dirty="0">
                <a:latin typeface="Times New Roman" panose="02020603050405020304" charset="0"/>
                <a:ea typeface="黑体" panose="02010609060101010101" pitchFamily="49" charset="-122"/>
                <a:cs typeface="Times New Roman" panose="02020603050405020304" charset="0"/>
                <a:sym typeface="+mn-ea"/>
              </a:rPr>
              <a:t>寄宿家庭体验</a:t>
            </a:r>
            <a:endParaRPr lang="en-US" altLang="zh-CN" sz="2000" b="1" dirty="0">
              <a:latin typeface="Times New Roman" panose="02020603050405020304" charset="0"/>
              <a:ea typeface="黑体" panose="02010609060101010101" pitchFamily="49" charset="-122"/>
              <a:cs typeface="Times New Roman" panose="02020603050405020304" charset="0"/>
              <a:sym typeface="+mn-ea"/>
            </a:endParaRPr>
          </a:p>
          <a:p>
            <a:pPr algn="just">
              <a:lnSpc>
                <a:spcPct val="120000"/>
              </a:lnSpc>
              <a:buFont typeface="Wingdings" panose="05000000000000000000" charset="0"/>
              <a:buChar char="ü"/>
            </a:pPr>
            <a:r>
              <a:rPr lang="en-US" altLang="zh-CN" sz="16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访学课程期间入住珀斯当地寄宿家庭，</a:t>
            </a:r>
            <a:r>
              <a:rPr sz="16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融入最地道的澳洲生活，非常有利于提高英语</a:t>
            </a:r>
            <a:r>
              <a:rPr lang="zh-CN" sz="16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沟通和交流</a:t>
            </a:r>
            <a:r>
              <a:rPr sz="16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能力，深入</a:t>
            </a:r>
            <a:r>
              <a:rPr lang="zh-CN" sz="16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体验澳洲生活和了解澳洲文化。</a:t>
            </a:r>
            <a:endParaRPr sz="1600" dirty="0">
              <a:latin typeface="Times New Roman" panose="02020603050405020304" charset="0"/>
              <a:ea typeface="黑体" panose="02010609060101010101" pitchFamily="49" charset="-122"/>
              <a:cs typeface="Times New Roman" panose="02020603050405020304" charset="0"/>
              <a:sym typeface="+mn-ea"/>
            </a:endParaRPr>
          </a:p>
          <a:p>
            <a:pPr algn="just">
              <a:lnSpc>
                <a:spcPct val="120000"/>
              </a:lnSpc>
              <a:buFont typeface="Wingdings" panose="05000000000000000000" charset="0"/>
              <a:buChar char="u"/>
            </a:pPr>
            <a:r>
              <a:rPr lang="zh-CN" altLang="en-US" sz="2000" b="1" dirty="0">
                <a:latin typeface="Times New Roman" panose="02020603050405020304" charset="0"/>
                <a:ea typeface="黑体" panose="02010609060101010101" pitchFamily="49" charset="-122"/>
                <a:cs typeface="Times New Roman" panose="02020603050405020304" charset="0"/>
                <a:sym typeface="+mn-ea"/>
              </a:rPr>
              <a:t>悉尼、堪培拉文化参访（可选）</a:t>
            </a:r>
            <a:endParaRPr lang="en-US" altLang="zh-CN" sz="1600" b="1" dirty="0">
              <a:latin typeface="Times New Roman" panose="02020603050405020304" charset="0"/>
              <a:ea typeface="黑体" panose="02010609060101010101" pitchFamily="49" charset="-122"/>
              <a:cs typeface="Times New Roman" panose="02020603050405020304" charset="0"/>
              <a:sym typeface="+mn-ea"/>
            </a:endParaRPr>
          </a:p>
          <a:p>
            <a:pPr algn="just">
              <a:lnSpc>
                <a:spcPct val="120000"/>
              </a:lnSpc>
              <a:buFont typeface="Wingdings" panose="05000000000000000000" charset="0"/>
              <a:buChar char="ü"/>
            </a:pPr>
            <a:r>
              <a:rPr sz="16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拟访问高校为澳洲国立大学、悉尼大学</a:t>
            </a:r>
            <a:r>
              <a:rPr lang="zh-CN" sz="16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等</a:t>
            </a:r>
            <a:r>
              <a:rPr sz="16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；组织蓝山一日游、澳洲农场体验日、BBQ等活动</a:t>
            </a:r>
            <a:r>
              <a:rPr lang="zh-CN" sz="16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。丰富多彩的活动使学生尽可能了解澳洲高等教育、人文景观、产业经济等，提升访学价值。</a:t>
            </a:r>
            <a:endParaRPr sz="1600" dirty="0">
              <a:latin typeface="Times New Roman" panose="02020603050405020304" charset="0"/>
              <a:ea typeface="黑体" panose="02010609060101010101" pitchFamily="49" charset="-122"/>
              <a:cs typeface="Times New Roman" panose="02020603050405020304" charset="0"/>
              <a:sym typeface="+mn-ea"/>
            </a:endParaRPr>
          </a:p>
          <a:p>
            <a:pPr algn="just">
              <a:lnSpc>
                <a:spcPct val="120000"/>
              </a:lnSpc>
              <a:buFont typeface="Wingdings" panose="05000000000000000000" charset="0"/>
              <a:buChar char="ü"/>
            </a:pPr>
            <a:endParaRPr sz="1600" dirty="0">
              <a:latin typeface="Times New Roman" panose="02020603050405020304" charset="0"/>
              <a:ea typeface="黑体" panose="02010609060101010101" pitchFamily="49" charset="-122"/>
              <a:cs typeface="Times New Roman" panose="02020603050405020304" charset="0"/>
              <a:sym typeface="+mn-ea"/>
            </a:endParaRPr>
          </a:p>
        </p:txBody>
      </p:sp>
      <p:pic>
        <p:nvPicPr>
          <p:cNvPr id="3" name="图片 2" descr="和工程学院学生交流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42925" y="1508125"/>
            <a:ext cx="2034540" cy="1133475"/>
          </a:xfrm>
          <a:prstGeom prst="rect">
            <a:avLst/>
          </a:prstGeom>
        </p:spPr>
      </p:pic>
      <p:pic>
        <p:nvPicPr>
          <p:cNvPr id="9" name="图片 8" descr="课题研究 (2)"/>
          <p:cNvPicPr>
            <a:picLocks noChangeAspect="1"/>
          </p:cNvPicPr>
          <p:nvPr/>
        </p:nvPicPr>
        <p:blipFill>
          <a:blip r:embed="rId8" cstate="print"/>
          <a:srcRect t="15068"/>
          <a:stretch>
            <a:fillRect/>
          </a:stretch>
        </p:blipFill>
        <p:spPr>
          <a:xfrm>
            <a:off x="542925" y="2722880"/>
            <a:ext cx="2035175" cy="1152525"/>
          </a:xfrm>
          <a:prstGeom prst="rect">
            <a:avLst/>
          </a:prstGeom>
        </p:spPr>
      </p:pic>
      <p:pic>
        <p:nvPicPr>
          <p:cNvPr id="11" name="图片 10" descr="文化参访：悉尼大学"/>
          <p:cNvPicPr>
            <a:picLocks noChangeAspect="1"/>
          </p:cNvPicPr>
          <p:nvPr/>
        </p:nvPicPr>
        <p:blipFill>
          <a:blip r:embed="rId9" cstate="print"/>
          <a:srcRect t="16611"/>
          <a:stretch>
            <a:fillRect/>
          </a:stretch>
        </p:blipFill>
        <p:spPr>
          <a:xfrm>
            <a:off x="542925" y="5194935"/>
            <a:ext cx="2033270" cy="1160780"/>
          </a:xfrm>
          <a:prstGeom prst="rect">
            <a:avLst/>
          </a:prstGeom>
        </p:spPr>
      </p:pic>
      <p:pic>
        <p:nvPicPr>
          <p:cNvPr id="12" name="图片 11" descr="美丽的寄宿家庭"/>
          <p:cNvPicPr>
            <a:picLocks noChangeAspect="1"/>
          </p:cNvPicPr>
          <p:nvPr/>
        </p:nvPicPr>
        <p:blipFill>
          <a:blip r:embed="rId10" cstate="print"/>
          <a:srcRect t="18125"/>
          <a:stretch>
            <a:fillRect/>
          </a:stretch>
        </p:blipFill>
        <p:spPr>
          <a:xfrm>
            <a:off x="541655" y="3976370"/>
            <a:ext cx="2034540" cy="1118235"/>
          </a:xfrm>
          <a:prstGeom prst="rect">
            <a:avLst/>
          </a:prstGeom>
        </p:spPr>
      </p:pic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A156837-5ADA-43E9-A4F0-AC090A889885}" type="slidenum">
              <a:rPr lang="zh-CN" altLang="en-US"/>
              <a:pPr>
                <a:defRPr/>
              </a:pPr>
              <a:t>5</a:t>
            </a:fld>
            <a:endParaRPr lang="zh-CN" altLang="en-US"/>
          </a:p>
        </p:txBody>
      </p:sp>
    </p:spTree>
    <p:custDataLst>
      <p:tags r:id="rId1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0" y="231775"/>
            <a:ext cx="4237038" cy="841375"/>
          </a:xfrm>
          <a:custGeom>
            <a:avLst/>
            <a:gdLst>
              <a:gd name="T0" fmla="*/ 0 w 4236720"/>
              <a:gd name="T1" fmla="*/ 0 h 929640"/>
              <a:gd name="T2" fmla="*/ 4237356 w 4236720"/>
              <a:gd name="T3" fmla="*/ 0 h 929640"/>
              <a:gd name="T4" fmla="*/ 3642906 w 4236720"/>
              <a:gd name="T5" fmla="*/ 749007 h 929640"/>
              <a:gd name="T6" fmla="*/ 0 w 4236720"/>
              <a:gd name="T7" fmla="*/ 761490 h 929640"/>
              <a:gd name="T8" fmla="*/ 0 w 4236720"/>
              <a:gd name="T9" fmla="*/ 0 h 92964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236720"/>
              <a:gd name="T16" fmla="*/ 0 h 929640"/>
              <a:gd name="T17" fmla="*/ 4236720 w 4236720"/>
              <a:gd name="T18" fmla="*/ 929640 h 92964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236720" h="929640">
                <a:moveTo>
                  <a:pt x="0" y="0"/>
                </a:moveTo>
                <a:lnTo>
                  <a:pt x="4236720" y="0"/>
                </a:lnTo>
                <a:lnTo>
                  <a:pt x="3642360" y="914400"/>
                </a:lnTo>
                <a:lnTo>
                  <a:pt x="0" y="929640"/>
                </a:lnTo>
                <a:lnTo>
                  <a:pt x="0" y="0"/>
                </a:lnTo>
                <a:close/>
              </a:path>
            </a:pathLst>
          </a:custGeom>
          <a:solidFill>
            <a:srgbClr val="0A42DE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" name="标题 4"/>
          <p:cNvSpPr>
            <a:spLocks noGrp="1"/>
          </p:cNvSpPr>
          <p:nvPr/>
        </p:nvSpPr>
        <p:spPr>
          <a:xfrm>
            <a:off x="0" y="237713"/>
            <a:ext cx="4237038" cy="835437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marL="914400" indent="-914400"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 kern="1200">
                <a:solidFill>
                  <a:schemeClr val="tx1"/>
                </a:solidFill>
                <a:latin typeface="+mj-lt"/>
                <a:ea typeface="+mj-ea"/>
                <a:cs typeface="+mj-cs"/>
                <a:sym typeface="Calibri Light" panose="020F0302020204030204" charset="0"/>
              </a:defRPr>
            </a:lvl1pPr>
            <a:lvl2pPr marL="914400" indent="-914400"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sym typeface="Calibri Light" panose="020F0302020204030204" charset="0"/>
              </a:defRPr>
            </a:lvl2pPr>
            <a:lvl3pPr marL="914400" indent="-914400"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sym typeface="Calibri Light" panose="020F0302020204030204" charset="0"/>
              </a:defRPr>
            </a:lvl3pPr>
            <a:lvl4pPr marL="914400" indent="-914400"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sym typeface="Calibri Light" panose="020F0302020204030204" charset="0"/>
              </a:defRPr>
            </a:lvl4pPr>
            <a:lvl5pPr marL="914400" indent="-914400"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sym typeface="Calibri Light" panose="020F0302020204030204" charset="0"/>
              </a:defRPr>
            </a:lvl5pPr>
            <a:lvl6pPr marL="1371600" indent="-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charset="0"/>
                <a:ea typeface="宋体" panose="02010600030101010101" pitchFamily="2" charset="-122"/>
                <a:sym typeface="Calibri Light" panose="020F0302020204030204" charset="0"/>
              </a:defRPr>
            </a:lvl6pPr>
            <a:lvl7pPr marL="1828800" indent="-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charset="0"/>
                <a:ea typeface="宋体" panose="02010600030101010101" pitchFamily="2" charset="-122"/>
                <a:sym typeface="Calibri Light" panose="020F0302020204030204" charset="0"/>
              </a:defRPr>
            </a:lvl7pPr>
            <a:lvl8pPr marL="2286000" indent="-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charset="0"/>
                <a:ea typeface="宋体" panose="02010600030101010101" pitchFamily="2" charset="-122"/>
                <a:sym typeface="Calibri Light" panose="020F0302020204030204" charset="0"/>
              </a:defRPr>
            </a:lvl8pPr>
            <a:lvl9pPr marL="2743200" indent="-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charset="0"/>
                <a:ea typeface="宋体" panose="02010600030101010101" pitchFamily="2" charset="-122"/>
                <a:sym typeface="Calibri Light" panose="020F0302020204030204" charset="0"/>
              </a:defRPr>
            </a:lvl9pPr>
          </a:lstStyle>
          <a:p>
            <a:r>
              <a:rPr lang="zh-CN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近期访学团合影</a:t>
            </a:r>
          </a:p>
        </p:txBody>
      </p:sp>
      <p:pic>
        <p:nvPicPr>
          <p:cNvPr id="8" name="图片 7" descr="结业礼堂大合影.JPG_副本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226425" y="1312545"/>
            <a:ext cx="2901315" cy="1861185"/>
          </a:xfrm>
          <a:prstGeom prst="rect">
            <a:avLst/>
          </a:prstGeom>
        </p:spPr>
      </p:pic>
      <p:pic>
        <p:nvPicPr>
          <p:cNvPr id="9" name="图片 8" descr="DCN0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1006455" y="52705"/>
            <a:ext cx="1117600" cy="842645"/>
          </a:xfrm>
          <a:prstGeom prst="rect">
            <a:avLst/>
          </a:prstGeom>
        </p:spPr>
      </p:pic>
      <p:pic>
        <p:nvPicPr>
          <p:cNvPr id="10" name="图片 9" descr="西澳大学logo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8397875" y="99695"/>
            <a:ext cx="2422525" cy="796290"/>
          </a:xfrm>
          <a:prstGeom prst="rect">
            <a:avLst/>
          </a:prstGeom>
        </p:spPr>
      </p:pic>
      <p:pic>
        <p:nvPicPr>
          <p:cNvPr id="5" name="图片 4" descr="主楼合影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765175" y="4068445"/>
            <a:ext cx="2904490" cy="1861185"/>
          </a:xfrm>
          <a:prstGeom prst="rect">
            <a:avLst/>
          </a:prstGeom>
        </p:spPr>
      </p:pic>
      <p:pic>
        <p:nvPicPr>
          <p:cNvPr id="11" name="图片 10" descr="达到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4540250" y="4068445"/>
            <a:ext cx="2837180" cy="1861820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665480" y="1221105"/>
            <a:ext cx="3085465" cy="2054860"/>
          </a:xfrm>
          <a:prstGeom prst="rect">
            <a:avLst/>
          </a:prstGeom>
          <a:noFill/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438650" y="1217930"/>
            <a:ext cx="3085465" cy="2054860"/>
          </a:xfrm>
          <a:prstGeom prst="rect">
            <a:avLst/>
          </a:prstGeom>
          <a:noFill/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7" name="图片 16" descr="西澳大学2017寒假访学学生合影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746125" y="1327150"/>
            <a:ext cx="2923540" cy="1846580"/>
          </a:xfrm>
          <a:prstGeom prst="rect">
            <a:avLst/>
          </a:prstGeom>
        </p:spPr>
      </p:pic>
      <p:pic>
        <p:nvPicPr>
          <p:cNvPr id="19" name="图片 18" descr="西澳2017暑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4540250" y="1327150"/>
            <a:ext cx="2900045" cy="1846580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>
            <a:off x="8134350" y="1224915"/>
            <a:ext cx="3085465" cy="2054860"/>
          </a:xfrm>
          <a:prstGeom prst="rect">
            <a:avLst/>
          </a:prstGeom>
          <a:noFill/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665480" y="3428365"/>
            <a:ext cx="3077210" cy="320040"/>
          </a:xfrm>
          <a:prstGeom prst="rect">
            <a:avLst/>
          </a:prstGeom>
          <a:noFill/>
          <a:ln w="38100" cap="flat" cmpd="sng" algn="ctr">
            <a:solidFill>
              <a:srgbClr val="0000FF"/>
            </a:solidFill>
            <a:prstDash val="sysDot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665480" y="3447415"/>
            <a:ext cx="3057525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>
                <a:latin typeface="+mn-ea"/>
                <a:cs typeface="+mn-ea"/>
              </a:rPr>
              <a:t>西澳大学</a:t>
            </a:r>
            <a:r>
              <a:rPr lang="en-US" altLang="zh-CN" sz="1400" b="1">
                <a:latin typeface="+mn-ea"/>
                <a:cs typeface="+mn-ea"/>
              </a:rPr>
              <a:t>201</a:t>
            </a:r>
            <a:r>
              <a:rPr lang="en-US" sz="1400" b="1">
                <a:latin typeface="+mn-ea"/>
                <a:cs typeface="+mn-ea"/>
              </a:rPr>
              <a:t>7</a:t>
            </a:r>
            <a:r>
              <a:rPr lang="zh-CN" altLang="en-US" sz="1400" b="1">
                <a:latin typeface="+mn-ea"/>
                <a:cs typeface="+mn-ea"/>
              </a:rPr>
              <a:t>年寒假访学项目</a:t>
            </a:r>
          </a:p>
        </p:txBody>
      </p:sp>
      <p:sp>
        <p:nvSpPr>
          <p:cNvPr id="29" name="矩形 28"/>
          <p:cNvSpPr/>
          <p:nvPr/>
        </p:nvSpPr>
        <p:spPr>
          <a:xfrm>
            <a:off x="4438650" y="3409315"/>
            <a:ext cx="3077210" cy="320040"/>
          </a:xfrm>
          <a:prstGeom prst="rect">
            <a:avLst/>
          </a:prstGeom>
          <a:noFill/>
          <a:ln w="38100" cap="flat" cmpd="sng" algn="ctr">
            <a:solidFill>
              <a:srgbClr val="0000FF"/>
            </a:solidFill>
            <a:prstDash val="sysDot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4438650" y="3428365"/>
            <a:ext cx="3057525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>
                <a:latin typeface="+mn-ea"/>
                <a:cs typeface="+mn-ea"/>
              </a:rPr>
              <a:t>西澳大学</a:t>
            </a:r>
            <a:r>
              <a:rPr lang="en-US" altLang="zh-CN" sz="1400" b="1">
                <a:latin typeface="+mn-ea"/>
                <a:cs typeface="+mn-ea"/>
              </a:rPr>
              <a:t>2017</a:t>
            </a:r>
            <a:r>
              <a:rPr lang="zh-CN" altLang="en-US" sz="1400" b="1">
                <a:latin typeface="+mn-ea"/>
                <a:cs typeface="+mn-ea"/>
              </a:rPr>
              <a:t>年暑期访学项目</a:t>
            </a:r>
          </a:p>
        </p:txBody>
      </p:sp>
      <p:sp>
        <p:nvSpPr>
          <p:cNvPr id="31" name="矩形 30"/>
          <p:cNvSpPr/>
          <p:nvPr/>
        </p:nvSpPr>
        <p:spPr>
          <a:xfrm>
            <a:off x="661035" y="3980815"/>
            <a:ext cx="3085465" cy="2054860"/>
          </a:xfrm>
          <a:prstGeom prst="rect">
            <a:avLst/>
          </a:prstGeom>
          <a:noFill/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4447540" y="3980815"/>
            <a:ext cx="3085465" cy="2054860"/>
          </a:xfrm>
          <a:prstGeom prst="rect">
            <a:avLst/>
          </a:prstGeom>
          <a:noFill/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8142605" y="3421380"/>
            <a:ext cx="3077210" cy="320040"/>
          </a:xfrm>
          <a:prstGeom prst="rect">
            <a:avLst/>
          </a:prstGeom>
          <a:noFill/>
          <a:ln w="38100" cap="flat" cmpd="sng" algn="ctr">
            <a:solidFill>
              <a:srgbClr val="0000FF"/>
            </a:solidFill>
            <a:prstDash val="sysDot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8142605" y="3440430"/>
            <a:ext cx="3057525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>
                <a:latin typeface="+mn-ea"/>
                <a:cs typeface="+mn-ea"/>
              </a:rPr>
              <a:t>西澳大学</a:t>
            </a:r>
            <a:r>
              <a:rPr lang="en-US" altLang="zh-CN" sz="1400" b="1">
                <a:latin typeface="+mn-ea"/>
                <a:cs typeface="+mn-ea"/>
              </a:rPr>
              <a:t>2018</a:t>
            </a:r>
            <a:r>
              <a:rPr lang="zh-CN" altLang="en-US" sz="1400" b="1">
                <a:latin typeface="+mn-ea"/>
                <a:cs typeface="+mn-ea"/>
              </a:rPr>
              <a:t>年寒假访学项目</a:t>
            </a:r>
          </a:p>
        </p:txBody>
      </p:sp>
      <p:sp>
        <p:nvSpPr>
          <p:cNvPr id="49" name="矩形 48"/>
          <p:cNvSpPr/>
          <p:nvPr/>
        </p:nvSpPr>
        <p:spPr>
          <a:xfrm>
            <a:off x="678815" y="6263005"/>
            <a:ext cx="3077210" cy="320040"/>
          </a:xfrm>
          <a:prstGeom prst="rect">
            <a:avLst/>
          </a:prstGeom>
          <a:noFill/>
          <a:ln w="38100" cap="flat" cmpd="sng" algn="ctr">
            <a:solidFill>
              <a:srgbClr val="0000FF"/>
            </a:solidFill>
            <a:prstDash val="sysDot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678815" y="6282055"/>
            <a:ext cx="3057525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>
                <a:latin typeface="+mn-ea"/>
                <a:cs typeface="+mn-ea"/>
              </a:rPr>
              <a:t>西澳大学</a:t>
            </a:r>
            <a:r>
              <a:rPr lang="en-US" altLang="zh-CN" sz="1400" b="1">
                <a:latin typeface="+mn-ea"/>
                <a:cs typeface="+mn-ea"/>
              </a:rPr>
              <a:t>2018</a:t>
            </a:r>
            <a:r>
              <a:rPr lang="zh-CN" altLang="en-US" sz="1400" b="1">
                <a:latin typeface="+mn-ea"/>
                <a:cs typeface="+mn-ea"/>
              </a:rPr>
              <a:t>年暑期访学项目</a:t>
            </a:r>
          </a:p>
        </p:txBody>
      </p:sp>
      <p:sp>
        <p:nvSpPr>
          <p:cNvPr id="55" name="矩形 54"/>
          <p:cNvSpPr/>
          <p:nvPr/>
        </p:nvSpPr>
        <p:spPr>
          <a:xfrm>
            <a:off x="4455795" y="6263005"/>
            <a:ext cx="3077210" cy="320040"/>
          </a:xfrm>
          <a:prstGeom prst="rect">
            <a:avLst/>
          </a:prstGeom>
          <a:noFill/>
          <a:ln w="38100" cap="flat" cmpd="sng" algn="ctr">
            <a:solidFill>
              <a:srgbClr val="0000FF"/>
            </a:solidFill>
            <a:prstDash val="sysDot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4455795" y="6282055"/>
            <a:ext cx="3057525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>
                <a:latin typeface="+mn-ea"/>
                <a:cs typeface="+mn-ea"/>
              </a:rPr>
              <a:t>西澳大学</a:t>
            </a:r>
            <a:r>
              <a:rPr lang="en-US" altLang="zh-CN" sz="1400" b="1">
                <a:latin typeface="+mn-ea"/>
                <a:cs typeface="+mn-ea"/>
              </a:rPr>
              <a:t>2018</a:t>
            </a:r>
            <a:r>
              <a:rPr lang="zh-CN" altLang="en-US" sz="1400" b="1">
                <a:latin typeface="+mn-ea"/>
                <a:cs typeface="+mn-ea"/>
              </a:rPr>
              <a:t>创新创业和</a:t>
            </a:r>
            <a:r>
              <a:rPr lang="en-US" altLang="zh-CN" sz="1400" b="1">
                <a:latin typeface="+mn-ea"/>
                <a:cs typeface="+mn-ea"/>
              </a:rPr>
              <a:t>TESOL</a:t>
            </a:r>
            <a:r>
              <a:rPr lang="zh-CN" altLang="en-US" sz="1400" b="1">
                <a:latin typeface="+mn-ea"/>
                <a:cs typeface="+mn-ea"/>
              </a:rPr>
              <a:t>课程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A156837-5ADA-43E9-A4F0-AC090A889885}" type="slidenum">
              <a:rPr lang="zh-CN" altLang="en-US"/>
              <a:pPr>
                <a:defRPr/>
              </a:pPr>
              <a:t>6</a:t>
            </a:fld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124190" y="3989705"/>
            <a:ext cx="3085465" cy="2054860"/>
          </a:xfrm>
          <a:prstGeom prst="rect">
            <a:avLst/>
          </a:prstGeom>
          <a:noFill/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122920" y="6271895"/>
            <a:ext cx="3077210" cy="320040"/>
          </a:xfrm>
          <a:prstGeom prst="rect">
            <a:avLst/>
          </a:prstGeom>
          <a:noFill/>
          <a:ln w="38100" cap="flat" cmpd="sng" algn="ctr">
            <a:solidFill>
              <a:srgbClr val="0000FF"/>
            </a:solidFill>
            <a:prstDash val="sysDot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8122920" y="6290945"/>
            <a:ext cx="3057525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>
                <a:latin typeface="+mn-ea"/>
                <a:cs typeface="+mn-ea"/>
              </a:rPr>
              <a:t>西澳大学</a:t>
            </a:r>
            <a:r>
              <a:rPr lang="en-US" altLang="zh-CN" sz="1400" b="1">
                <a:latin typeface="+mn-ea"/>
                <a:cs typeface="+mn-ea"/>
              </a:rPr>
              <a:t>201</a:t>
            </a:r>
            <a:r>
              <a:rPr lang="en-US" sz="1400" b="1">
                <a:latin typeface="+mn-ea"/>
                <a:cs typeface="+mn-ea"/>
              </a:rPr>
              <a:t>9</a:t>
            </a:r>
            <a:r>
              <a:rPr lang="zh-CN" altLang="en-US" sz="1400" b="1">
                <a:latin typeface="+mn-ea"/>
                <a:cs typeface="+mn-ea"/>
              </a:rPr>
              <a:t>寒假访学项目</a:t>
            </a:r>
          </a:p>
        </p:txBody>
      </p:sp>
      <p:pic>
        <p:nvPicPr>
          <p:cNvPr id="21" name="图片 20" descr="2019寒假学生合影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8227060" y="4068445"/>
            <a:ext cx="2901315" cy="186118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0" y="231775"/>
            <a:ext cx="4471670" cy="841375"/>
          </a:xfrm>
        </p:spPr>
        <p:txBody>
          <a:bodyPr/>
          <a:lstStyle/>
          <a:p>
            <a:r>
              <a:rPr lang="zh-CN" altLang="en-US" sz="2000" dirty="0" smtClean="0"/>
              <a:t>周课表参考（以英语文化课程为例）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422910" y="5676265"/>
            <a:ext cx="8465185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*</a:t>
            </a:r>
            <a:r>
              <a:rPr lang="zh-CN" altLang="en-US" sz="1400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具体日程以实际安排为准，个别课程或活动可能根据实时资源微调。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22910" y="1374775"/>
            <a:ext cx="8963660" cy="3889375"/>
          </a:xfrm>
          <a:prstGeom prst="rect">
            <a:avLst/>
          </a:prstGeom>
        </p:spPr>
      </p:pic>
      <p:sp>
        <p:nvSpPr>
          <p:cNvPr id="8" name="内容占位符 7"/>
          <p:cNvSpPr>
            <a:spLocks noGrp="1"/>
          </p:cNvSpPr>
          <p:nvPr>
            <p:ph idx="1"/>
          </p:nvPr>
        </p:nvSpPr>
        <p:spPr>
          <a:xfrm>
            <a:off x="9466580" y="1381125"/>
            <a:ext cx="2301875" cy="3883660"/>
          </a:xfrm>
          <a:ln w="28575">
            <a:solidFill>
              <a:schemeClr val="tx1"/>
            </a:solidFill>
          </a:ln>
        </p:spPr>
        <p:txBody>
          <a:bodyPr/>
          <a:lstStyle/>
          <a:p>
            <a:pPr algn="just">
              <a:lnSpc>
                <a:spcPct val="120000"/>
              </a:lnSpc>
              <a:defRPr/>
            </a:pPr>
            <a:r>
              <a:rPr lang="zh-CN" altLang="en-US" sz="14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1、英语/文化/专业课程，每周</a:t>
            </a:r>
            <a:r>
              <a:rPr lang="en-US" altLang="zh-CN" sz="14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20</a:t>
            </a:r>
            <a:r>
              <a:rPr lang="zh-CN" altLang="en-US" sz="14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个学时</a:t>
            </a:r>
          </a:p>
          <a:p>
            <a:pPr algn="just">
              <a:lnSpc>
                <a:spcPct val="120000"/>
              </a:lnSpc>
              <a:defRPr/>
            </a:pPr>
            <a:r>
              <a:rPr lang="zh-CN" altLang="en-US" sz="14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2、西澳大学插班课程，和在校学生一同学习</a:t>
            </a:r>
          </a:p>
          <a:p>
            <a:pPr algn="just">
              <a:lnSpc>
                <a:spcPct val="120000"/>
              </a:lnSpc>
              <a:defRPr/>
            </a:pPr>
            <a:r>
              <a:rPr lang="zh-CN" altLang="en-US" sz="14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3、创新创业、研究生申请讲座和相关交流活动</a:t>
            </a:r>
          </a:p>
          <a:p>
            <a:pPr algn="just">
              <a:lnSpc>
                <a:spcPct val="120000"/>
              </a:lnSpc>
              <a:defRPr/>
            </a:pPr>
            <a:r>
              <a:rPr lang="zh-CN" altLang="en-US" sz="14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4、组织考察调研实践</a:t>
            </a:r>
          </a:p>
          <a:p>
            <a:pPr algn="just">
              <a:lnSpc>
                <a:spcPct val="120000"/>
              </a:lnSpc>
              <a:defRPr/>
            </a:pPr>
            <a:r>
              <a:rPr lang="zh-CN" altLang="en-US" sz="14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5、Workshop活动</a:t>
            </a:r>
          </a:p>
          <a:p>
            <a:pPr algn="just">
              <a:lnSpc>
                <a:spcPct val="120000"/>
              </a:lnSpc>
              <a:defRPr/>
            </a:pPr>
            <a:r>
              <a:rPr lang="en-US" altLang="zh-CN" sz="14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6</a:t>
            </a:r>
            <a:r>
              <a:rPr lang="zh-CN" altLang="en-US" sz="14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、课题研究和成果汇报</a:t>
            </a:r>
          </a:p>
        </p:txBody>
      </p:sp>
      <p:pic>
        <p:nvPicPr>
          <p:cNvPr id="4" name="图片 3" descr="DCN0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1006455" y="52705"/>
            <a:ext cx="1117600" cy="842645"/>
          </a:xfrm>
          <a:prstGeom prst="rect">
            <a:avLst/>
          </a:prstGeom>
        </p:spPr>
      </p:pic>
      <p:pic>
        <p:nvPicPr>
          <p:cNvPr id="6" name="图片 5" descr="西澳大学logo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8397875" y="99695"/>
            <a:ext cx="2422525" cy="796290"/>
          </a:xfrm>
          <a:prstGeom prst="rect">
            <a:avLst/>
          </a:prstGeom>
        </p:spPr>
      </p:pic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DE831A2-5F3A-4EFD-A115-4C7DBEF4E13D}" type="slidenum">
              <a:rPr lang="zh-CN" altLang="en-US"/>
              <a:pPr>
                <a:defRPr/>
              </a:pPr>
              <a:t>7</a:t>
            </a:fld>
            <a:endParaRPr lang="zh-CN" altLang="en-US"/>
          </a:p>
        </p:txBody>
      </p:sp>
    </p:spTree>
    <p:custDataLst>
      <p:tags r:id="rId1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73" name="矩形 3"/>
          <p:cNvSpPr>
            <a:spLocks noChangeArrowheads="1"/>
          </p:cNvSpPr>
          <p:nvPr/>
        </p:nvSpPr>
        <p:spPr bwMode="auto">
          <a:xfrm>
            <a:off x="9438640" y="1251585"/>
            <a:ext cx="2623820" cy="49250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0A42DE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sym typeface="Calibri" panose="020F050202020403020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sym typeface="Calibri" panose="020F050202020403020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sym typeface="Calibri" panose="020F050202020403020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sym typeface="Calibri" panose="020F050202020403020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sym typeface="Calibri" panose="020F050202020403020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sym typeface="Calibri" panose="020F050202020403020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sym typeface="Calibri" panose="020F050202020403020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sym typeface="Calibri" panose="020F050202020403020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sym typeface="Calibri" panose="020F050202020403020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438640" y="1251585"/>
            <a:ext cx="2562225" cy="4925695"/>
          </a:xfrm>
          <a:ln>
            <a:solidFill>
              <a:srgbClr val="0000FF"/>
            </a:solidFill>
          </a:ln>
        </p:spPr>
        <p:txBody>
          <a:bodyPr>
            <a:normAutofit/>
          </a:bodyPr>
          <a:lstStyle/>
          <a:p>
            <a:pPr algn="just">
              <a:lnSpc>
                <a:spcPct val="120000"/>
              </a:lnSpc>
              <a:defRPr/>
            </a:pPr>
            <a:r>
              <a:rPr lang="zh-CN" altLang="en-US" sz="14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小提示：</a:t>
            </a:r>
          </a:p>
          <a:p>
            <a:pPr algn="just">
              <a:lnSpc>
                <a:spcPct val="120000"/>
              </a:lnSpc>
              <a:defRPr/>
            </a:pPr>
            <a:r>
              <a:rPr lang="en-US" altLang="zh-CN" sz="14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 </a:t>
            </a:r>
            <a:r>
              <a:rPr lang="zh-CN" altLang="en-US" sz="14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拟参访大学：</a:t>
            </a:r>
          </a:p>
          <a:p>
            <a:pPr algn="just">
              <a:lnSpc>
                <a:spcPct val="120000"/>
              </a:lnSpc>
              <a:defRPr/>
            </a:pPr>
            <a:r>
              <a:rPr lang="zh-CN" altLang="en-US" sz="14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悉尼大学、澳大利亚国立大学</a:t>
            </a:r>
          </a:p>
          <a:p>
            <a:pPr algn="just">
              <a:lnSpc>
                <a:spcPct val="120000"/>
              </a:lnSpc>
              <a:defRPr/>
            </a:pPr>
            <a:r>
              <a:rPr lang="en-US" altLang="zh-CN" sz="14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 </a:t>
            </a:r>
            <a:r>
              <a:rPr lang="zh-CN" altLang="en-US" sz="14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拟访问文化景点：</a:t>
            </a:r>
          </a:p>
          <a:p>
            <a:pPr algn="just">
              <a:lnSpc>
                <a:spcPct val="120000"/>
              </a:lnSpc>
              <a:defRPr/>
            </a:pPr>
            <a:r>
              <a:rPr lang="zh-CN" altLang="en-US" sz="14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悉尼歌剧院、海港大桥、邦迪海滩、皇家植物园、华生湾、圣玛丽大教堂、秃头山</a:t>
            </a:r>
            <a:r>
              <a:rPr lang="zh-CN" altLang="en-US" sz="14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、</a:t>
            </a:r>
            <a:r>
              <a:rPr lang="zh-CN" altLang="en-US" sz="14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皇家铸币厂、国会大厦等</a:t>
            </a:r>
          </a:p>
          <a:p>
            <a:pPr algn="just">
              <a:lnSpc>
                <a:spcPct val="120000"/>
              </a:lnSpc>
              <a:defRPr/>
            </a:pPr>
            <a:r>
              <a:rPr lang="en-US" altLang="zh-CN" sz="14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3. </a:t>
            </a:r>
            <a:r>
              <a:rPr lang="zh-CN" altLang="en-US" sz="14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一日游景点：</a:t>
            </a:r>
          </a:p>
          <a:p>
            <a:pPr algn="just">
              <a:lnSpc>
                <a:spcPct val="120000"/>
              </a:lnSpc>
              <a:defRPr/>
            </a:pPr>
            <a:r>
              <a:rPr lang="zh-CN" sz="14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蓝山一日游、农场活动日。</a:t>
            </a:r>
          </a:p>
          <a:p>
            <a:pPr algn="just">
              <a:lnSpc>
                <a:spcPct val="120000"/>
              </a:lnSpc>
              <a:defRPr/>
            </a:pPr>
            <a:r>
              <a:rPr lang="en-US" altLang="zh-CN" sz="14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4. </a:t>
            </a:r>
            <a:r>
              <a:rPr lang="zh-CN" altLang="en-US" sz="14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其他活动：</a:t>
            </a:r>
          </a:p>
          <a:p>
            <a:pPr algn="just">
              <a:lnSpc>
                <a:spcPct val="120000"/>
              </a:lnSpc>
              <a:defRPr/>
            </a:pPr>
            <a:r>
              <a:rPr lang="zh-CN" altLang="en-US" sz="14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鱼市场、</a:t>
            </a:r>
            <a:r>
              <a:rPr lang="en-US" altLang="zh-CN" sz="14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BBQ</a:t>
            </a:r>
            <a:r>
              <a:rPr lang="zh-CN" altLang="en-US" sz="14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、购物和自由活动时间</a:t>
            </a: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2000" dirty="0" smtClean="0"/>
              <a:t>文化参访周日程（第</a:t>
            </a:r>
            <a:r>
              <a:rPr lang="en-US" altLang="zh-CN" sz="2000" dirty="0" smtClean="0"/>
              <a:t>4</a:t>
            </a:r>
            <a:r>
              <a:rPr lang="zh-CN" altLang="en-US" sz="2000" dirty="0" smtClean="0"/>
              <a:t>周）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80365" y="1251585"/>
            <a:ext cx="8811895" cy="4902200"/>
          </a:xfrm>
          <a:prstGeom prst="rect">
            <a:avLst/>
          </a:prstGeom>
        </p:spPr>
      </p:pic>
      <p:pic>
        <p:nvPicPr>
          <p:cNvPr id="6" name="图片 5" descr="DCN0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1006455" y="52705"/>
            <a:ext cx="1117600" cy="842645"/>
          </a:xfrm>
          <a:prstGeom prst="rect">
            <a:avLst/>
          </a:prstGeom>
        </p:spPr>
      </p:pic>
      <p:pic>
        <p:nvPicPr>
          <p:cNvPr id="7" name="图片 6" descr="西澳大学logo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8397875" y="99695"/>
            <a:ext cx="2422525" cy="79629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492125" y="6371590"/>
            <a:ext cx="8465185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*</a:t>
            </a:r>
            <a:r>
              <a:rPr lang="zh-CN" altLang="en-US" sz="1400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具体日程以实际安排为准，个别行程或活动可能根据实时资源微调。</a:t>
            </a: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DE831A2-5F3A-4EFD-A115-4C7DBEF4E13D}" type="slidenum">
              <a:rPr lang="zh-CN" altLang="en-US"/>
              <a:pPr>
                <a:defRPr/>
              </a:pPr>
              <a:t>8</a:t>
            </a:fld>
            <a:endParaRPr lang="zh-CN" altLang="en-US"/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basetag"/>
  <p:tag name="KSO_WM_TEMPLATE_INDEX" val="20161335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PRESET_TEXT_LEN" val="465"/>
  <p:tag name="KSO_WM_UNIT_PRESET_TEXT_INDEX" val="5"/>
  <p:tag name="KSO_WM_UNIT_CLEAR" val="0"/>
  <p:tag name="KSO_WM_UNIT_COMPATIBLE" val="0"/>
  <p:tag name="KSO_WM_UNIT_HIGHLIGHT" val="0"/>
  <p:tag name="KSO_WM_UNIT_VALUE" val="440"/>
  <p:tag name="KSO_WM_UNIT_LAYERLEVEL" val="1"/>
  <p:tag name="KSO_WM_UNIT_INDEX" val="1"/>
  <p:tag name="KSO_WM_UNIT_TYPE" val="f"/>
  <p:tag name="KSO_WM_TEMPLATE_CATEGORY" val="custom"/>
  <p:tag name="KSO_WM_TEMPLATE_INDEX" val="20181643"/>
  <p:tag name="KSO_WM_UNIT_ID" val="custom20181643_2*f*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9258"/>
  <p:tag name="KSO_WM_SLIDE_ID" val="150995200"/>
  <p:tag name="KSO_WM_SLIDE_INDEX" val="1"/>
  <p:tag name="KSO_WM_SLIDE_ITEM_CNT" val="8"/>
  <p:tag name="KSO_WM_SLIDE_LAYOUT" val="a_d"/>
  <p:tag name="KSO_WM_SLIDE_LAYOUT_CNT" val="1_8"/>
  <p:tag name="KSO_WM_SLIDE_TYPE" val="text"/>
  <p:tag name="KSO_WM_BEAUTIFY_FLAG" val="#wm#"/>
  <p:tag name="KSO_WM_SLIDE_POSITION" val="0*99"/>
  <p:tag name="KSO_WM_SLIDE_SIZE" val="960*398"/>
  <p:tag name="KSO_WM_TAG_VERSION" val="1.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basetag"/>
  <p:tag name="KSO_WM_TEMPLATE_INDEX" val="20161335"/>
  <p:tag name="KSO_WM_TAG_VERSION" val="1.0"/>
  <p:tag name="KSO_WM_SLIDE_ID" val="basetag20161335_2"/>
  <p:tag name="KSO_WM_SLIDE_INDEX" val="2"/>
  <p:tag name="KSO_WM_SLIDE_ITEM_CNT" val="0"/>
  <p:tag name="KSO_WM_SLIDE_TYPE" val="text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basetag"/>
  <p:tag name="KSO_WM_TEMPLATE_INDEX" val="20161335"/>
  <p:tag name="KSO_WM_TAG_VERSION" val="1.0"/>
  <p:tag name="KSO_WM_SLIDE_ID" val="basetag20161335_2"/>
  <p:tag name="KSO_WM_SLIDE_INDEX" val="2"/>
  <p:tag name="KSO_WM_SLIDE_ITEM_CNT" val="0"/>
  <p:tag name="KSO_WM_SLIDE_TYPE" val="text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basetag"/>
  <p:tag name="KSO_WM_TEMPLATE_INDEX" val="2016133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basetag"/>
  <p:tag name="KSO_WM_TEMPLATE_INDEX" val="20161335"/>
  <p:tag name="KSO_WM_TAG_VERSION" val="1.0"/>
  <p:tag name="KSO_WM_TEMPLATE_THUMBS_INDEX" val="1、2、3、4、5、6、7、8、9、10、11、12、13、14、15、16、22、24、30、32、33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basetag"/>
  <p:tag name="KSO_WM_TEMPLATE_INDEX" val="20161335"/>
  <p:tag name="KSO_WM_TAG_VERSION" val="1.0"/>
  <p:tag name="KSO_WM_SLIDE_ID" val="basetag20161335_26"/>
  <p:tag name="KSO_WM_SLIDE_INDEX" val="26"/>
  <p:tag name="KSO_WM_SLIDE_ITEM_CNT" val="0"/>
  <p:tag name="KSO_WM_SLIDE_TYPE" val="text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basetag"/>
  <p:tag name="KSO_WM_TEMPLATE_INDEX" val="20161335"/>
  <p:tag name="KSO_WM_TAG_VERSION" val="1.0"/>
  <p:tag name="KSO_WM_SLIDE_ID" val="basetag20161335_26"/>
  <p:tag name="KSO_WM_SLIDE_INDEX" val="26"/>
  <p:tag name="KSO_WM_SLIDE_ITEM_CNT" val="0"/>
  <p:tag name="KSO_WM_SLIDE_TYPE" val="text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basetag"/>
  <p:tag name="KSO_WM_TEMPLATE_INDEX" val="20161335"/>
  <p:tag name="KSO_WM_TAG_VERSION" val="1.0"/>
  <p:tag name="KSO_WM_SLIDE_ID" val="basetag20161335_4"/>
  <p:tag name="KSO_WM_SLIDE_INDEX" val="4"/>
  <p:tag name="KSO_WM_SLIDE_ITEM_CNT" val="0"/>
  <p:tag name="KSO_WM_SLIDE_TYPE" val="text"/>
  <p:tag name="KSO_WM_BEAUTIFY_FLAG" val="#wm#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basetag"/>
  <p:tag name="KSO_WM_TEMPLATE_INDEX" val="20161335"/>
  <p:tag name="KSO_WM_TAG_VERSION" val="1.0"/>
  <p:tag name="KSO_WM_SLIDE_ID" val="basetag20161335_4"/>
  <p:tag name="KSO_WM_SLIDE_INDEX" val="4"/>
  <p:tag name="KSO_WM_SLIDE_ITEM_CNT" val="0"/>
  <p:tag name="KSO_WM_SLIDE_TYPE" val="text"/>
  <p:tag name="KSO_WM_BEAUTIFY_FLAG" val="#wm#"/>
  <p:tag name="KSO_WM_SLIDE_MODEL_TYPE" val="timelin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PRESET_TEXT_LEN" val="465"/>
  <p:tag name="KSO_WM_UNIT_PRESET_TEXT_INDEX" val="5"/>
  <p:tag name="KSO_WM_UNIT_CLEAR" val="0"/>
  <p:tag name="KSO_WM_UNIT_COMPATIBLE" val="0"/>
  <p:tag name="KSO_WM_UNIT_HIGHLIGHT" val="0"/>
  <p:tag name="KSO_WM_UNIT_VALUE" val="440"/>
  <p:tag name="KSO_WM_UNIT_LAYERLEVEL" val="1"/>
  <p:tag name="KSO_WM_UNIT_INDEX" val="1"/>
  <p:tag name="KSO_WM_UNIT_TYPE" val="f"/>
  <p:tag name="KSO_WM_TEMPLATE_CATEGORY" val="custom"/>
  <p:tag name="KSO_WM_TEMPLATE_INDEX" val="20181643"/>
  <p:tag name="KSO_WM_UNIT_ID" val="custom20181643_2*f*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basetag"/>
  <p:tag name="KSO_WM_TEMPLATE_INDEX" val="20161335"/>
  <p:tag name="KSO_WM_TAG_VERSION" val="1.0"/>
  <p:tag name="KSO_WM_SLIDE_ID" val="basetag20161335_4"/>
  <p:tag name="KSO_WM_SLIDE_INDEX" val="4"/>
  <p:tag name="KSO_WM_SLIDE_ITEM_CNT" val="0"/>
  <p:tag name="KSO_WM_SLIDE_TYPE" val="text"/>
  <p:tag name="KSO_WM_BEAUTIFY_FLAG" val="#wm#"/>
</p:tagLst>
</file>

<file path=ppt/theme/theme1.xml><?xml version="1.0" encoding="utf-8"?>
<a:theme xmlns:a="http://schemas.openxmlformats.org/drawingml/2006/main" name="自定义设计方案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1109</Words>
  <Application>Microsoft Office PowerPoint</Application>
  <PresentationFormat>自定义</PresentationFormat>
  <Paragraphs>86</Paragraphs>
  <Slides>8</Slides>
  <Notes>8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9" baseType="lpstr">
      <vt:lpstr>自定义设计方案</vt:lpstr>
      <vt:lpstr>幻灯片 1</vt:lpstr>
      <vt:lpstr>幻灯片 2</vt:lpstr>
      <vt:lpstr>项目简介</vt:lpstr>
      <vt:lpstr>项目内容</vt:lpstr>
      <vt:lpstr>项目内容</vt:lpstr>
      <vt:lpstr>幻灯片 6</vt:lpstr>
      <vt:lpstr>周课表参考（以英语文化课程为例）</vt:lpstr>
      <vt:lpstr>文化参访周日程（第4周）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张弛</cp:lastModifiedBy>
  <cp:revision>184</cp:revision>
  <dcterms:created xsi:type="dcterms:W3CDTF">2017-12-17T06:48:00Z</dcterms:created>
  <dcterms:modified xsi:type="dcterms:W3CDTF">2019-03-07T03:06:40Z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2052-11.1.0.8391</vt:lpwstr>
  </property>
</Properties>
</file>