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2"/>
  </p:notesMasterIdLst>
  <p:handoutMasterIdLst>
    <p:handoutMasterId r:id="rId33"/>
  </p:handoutMasterIdLst>
  <p:sldIdLst>
    <p:sldId id="256" r:id="rId2"/>
    <p:sldId id="260" r:id="rId3"/>
    <p:sldId id="258" r:id="rId4"/>
    <p:sldId id="290" r:id="rId5"/>
    <p:sldId id="291" r:id="rId6"/>
    <p:sldId id="296" r:id="rId7"/>
    <p:sldId id="295" r:id="rId8"/>
    <p:sldId id="262" r:id="rId9"/>
    <p:sldId id="263" r:id="rId10"/>
    <p:sldId id="272" r:id="rId11"/>
    <p:sldId id="280" r:id="rId12"/>
    <p:sldId id="281" r:id="rId13"/>
    <p:sldId id="286" r:id="rId14"/>
    <p:sldId id="287" r:id="rId15"/>
    <p:sldId id="288" r:id="rId16"/>
    <p:sldId id="265" r:id="rId17"/>
    <p:sldId id="298" r:id="rId18"/>
    <p:sldId id="267" r:id="rId19"/>
    <p:sldId id="266" r:id="rId20"/>
    <p:sldId id="297" r:id="rId21"/>
    <p:sldId id="294" r:id="rId22"/>
    <p:sldId id="293" r:id="rId23"/>
    <p:sldId id="268" r:id="rId24"/>
    <p:sldId id="284" r:id="rId25"/>
    <p:sldId id="274" r:id="rId26"/>
    <p:sldId id="275" r:id="rId27"/>
    <p:sldId id="276" r:id="rId28"/>
    <p:sldId id="279" r:id="rId29"/>
    <p:sldId id="285" r:id="rId30"/>
    <p:sldId id="292" r:id="rId31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>
      <p:cViewPr varScale="1">
        <p:scale>
          <a:sx n="98" d="100"/>
          <a:sy n="98" d="100"/>
        </p:scale>
        <p:origin x="-120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5FBF1-CDFC-4C7B-A474-07BA5E10E261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348AA-6732-4F39-BE27-D1A079CA1B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501042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B36F6-4D0B-46BF-9F67-D060ED2A9C61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F1C84-427D-4CB0-8915-FA2197A35C5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52022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AF1C84-427D-4CB0-8915-FA2197A35C56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9359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AF1C84-427D-4CB0-8915-FA2197A35C56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3200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2B8CF-937D-4982-80A9-DBB5F1455C3D}" type="datetimeFigureOut">
              <a:rPr lang="ko-KR" altLang="en-US" smtClean="0"/>
              <a:pPr/>
              <a:t>2017-10-20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772C-6D87-417B-8A4E-3919410EB8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457200" rtl="0" eaLnBrk="1" latinLnBrk="1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dou.com/programs/view/Y_icBhACZtA/" TargetMode="External"/><Relationship Id="rId2" Type="http://schemas.openxmlformats.org/officeDocument/2006/relationships/hyperlink" Target="http://youtu.be/Oe1fxjQPOiw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udou.com/programs/view/Di52i_PoJmU/" TargetMode="External"/><Relationship Id="rId4" Type="http://schemas.openxmlformats.org/officeDocument/2006/relationships/hyperlink" Target="http://www.tudou.com/programs/view/dkeNFQE2si0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204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韩国</a:t>
            </a:r>
            <a:r>
              <a:rPr lang="zh-CN" altLang="en-US" dirty="0"/>
              <a:t>冬</a:t>
            </a:r>
            <a:r>
              <a:rPr lang="zh-CN" altLang="en-US" dirty="0" smtClean="0"/>
              <a:t>季国际学校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</a:t>
            </a:r>
            <a:r>
              <a:rPr lang="zh-CN" alt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受釜山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Korean Winter Session</a:t>
            </a:r>
            <a:b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55776" y="4869160"/>
            <a:ext cx="4032448" cy="1054968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en-US" sz="2800" b="1" dirty="0">
                <a:solidFill>
                  <a:srgbClr val="FFC000"/>
                </a:solidFill>
              </a:rPr>
              <a:t>东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亚大学</a:t>
            </a:r>
            <a:r>
              <a:rPr lang="en-US" altLang="zh-CN" sz="2800" b="1" dirty="0">
                <a:solidFill>
                  <a:srgbClr val="FFC000"/>
                </a:solidFill>
              </a:rPr>
              <a:t> 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国际交流处</a:t>
            </a:r>
            <a:endParaRPr lang="en-US" altLang="ko-KR" sz="2800" b="1" dirty="0" smtClean="0">
              <a:solidFill>
                <a:srgbClr val="FFC000"/>
              </a:solidFill>
            </a:endParaRPr>
          </a:p>
          <a:p>
            <a:pPr algn="ctr"/>
            <a:r>
              <a:rPr lang="en-US" altLang="ko-KR" sz="2800" b="1" dirty="0" smtClean="0">
                <a:solidFill>
                  <a:srgbClr val="FFC000"/>
                </a:solidFill>
              </a:rPr>
              <a:t>Dong-A University</a:t>
            </a:r>
          </a:p>
        </p:txBody>
      </p:sp>
    </p:spTree>
    <p:extLst>
      <p:ext uri="{BB962C8B-B14F-4D97-AF65-F5344CB8AC3E}">
        <p14:creationId xmlns:p14="http://schemas.microsoft.com/office/powerpoint/2010/main" xmlns="" val="293841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学生之间交流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2276872"/>
            <a:ext cx="7408333" cy="3450696"/>
          </a:xfrm>
        </p:spPr>
        <p:txBody>
          <a:bodyPr>
            <a:noAutofit/>
          </a:bodyPr>
          <a:lstStyle/>
          <a:p>
            <a:r>
              <a:rPr lang="zh-CN" altLang="en-US" sz="2200" dirty="0"/>
              <a:t>韩</a:t>
            </a:r>
            <a:r>
              <a:rPr lang="zh-CN" altLang="en-US" sz="2200" dirty="0" smtClean="0"/>
              <a:t>国学生也参加</a:t>
            </a:r>
            <a:r>
              <a:rPr lang="en-US" altLang="zh-CN" sz="2200" dirty="0" smtClean="0"/>
              <a:t>K.W.S.</a:t>
            </a:r>
            <a:r>
              <a:rPr lang="zh-CN" altLang="en-US" sz="2200" dirty="0" smtClean="0"/>
              <a:t>项目</a:t>
            </a:r>
            <a:endParaRPr lang="en-US" altLang="zh-CN" sz="2200" dirty="0" smtClean="0"/>
          </a:p>
          <a:p>
            <a:endParaRPr lang="en-US" altLang="zh-CN" sz="2200" dirty="0" smtClean="0"/>
          </a:p>
          <a:p>
            <a:r>
              <a:rPr lang="zh-CN" altLang="en-US" sz="2200" dirty="0" smtClean="0"/>
              <a:t>愿意</a:t>
            </a:r>
            <a:r>
              <a:rPr lang="zh-CN" altLang="en-US" sz="2200" dirty="0"/>
              <a:t>的话安排宿</a:t>
            </a:r>
            <a:r>
              <a:rPr lang="zh-CN" altLang="en-US" sz="2200" dirty="0" smtClean="0"/>
              <a:t>舍</a:t>
            </a:r>
            <a:r>
              <a:rPr lang="zh-CN" altLang="en-US" sz="2200" dirty="0"/>
              <a:t>跟</a:t>
            </a:r>
            <a:r>
              <a:rPr lang="zh-CN" altLang="en-US" sz="2200" dirty="0" smtClean="0"/>
              <a:t>韩国学生一起住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zh-CN" altLang="en-US" sz="2200" dirty="0" smtClean="0"/>
              <a:t>  （韩国</a:t>
            </a:r>
            <a:r>
              <a:rPr lang="zh-CN" altLang="en-US" sz="2200" dirty="0"/>
              <a:t>学生参</a:t>
            </a:r>
            <a:r>
              <a:rPr lang="zh-CN" altLang="en-US" sz="2200" dirty="0" smtClean="0"/>
              <a:t>加名额是</a:t>
            </a:r>
            <a:r>
              <a:rPr lang="en-US" altLang="zh-CN" sz="2200" dirty="0" smtClean="0"/>
              <a:t>20</a:t>
            </a:r>
            <a:r>
              <a:rPr lang="zh-CN" altLang="en-US" sz="2200" dirty="0" smtClean="0"/>
              <a:t>名左右）</a:t>
            </a:r>
            <a:endParaRPr lang="en-US" altLang="zh-CN" sz="2200" dirty="0" smtClean="0"/>
          </a:p>
          <a:p>
            <a:pPr marL="0" indent="0">
              <a:buNone/>
            </a:pPr>
            <a:endParaRPr lang="en-US" altLang="zh-CN" sz="2200" dirty="0" smtClean="0"/>
          </a:p>
          <a:p>
            <a:r>
              <a:rPr lang="zh-CN" altLang="en-US" sz="2200" dirty="0" smtClean="0"/>
              <a:t>韩国语课程以外都跟韩国学生一起活动</a:t>
            </a:r>
            <a:endParaRPr lang="en-US" altLang="zh-CN" sz="2200" dirty="0" smtClean="0"/>
          </a:p>
          <a:p>
            <a:endParaRPr lang="en-US" altLang="zh-CN" sz="2200" dirty="0" smtClean="0"/>
          </a:p>
          <a:p>
            <a:r>
              <a:rPr lang="zh-CN" altLang="en-US" sz="2200" dirty="0"/>
              <a:t>全</a:t>
            </a:r>
            <a:r>
              <a:rPr lang="zh-CN" altLang="en-US" sz="2200" dirty="0" smtClean="0"/>
              <a:t>州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天</a:t>
            </a:r>
            <a:r>
              <a:rPr lang="en-US" altLang="zh-CN" sz="2200" dirty="0" smtClean="0"/>
              <a:t>1</a:t>
            </a:r>
            <a:r>
              <a:rPr lang="zh-CN" altLang="en-US" sz="2200" dirty="0" smtClean="0"/>
              <a:t>夜，晚上有由学生组织的活动</a:t>
            </a:r>
            <a:endParaRPr lang="en-US" altLang="zh-CN" sz="2200" dirty="0" smtClean="0"/>
          </a:p>
          <a:p>
            <a:pPr marL="0" indent="0">
              <a:buNone/>
            </a:pP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xmlns="" val="135191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第一周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25932858"/>
              </p:ext>
            </p:extLst>
          </p:nvPr>
        </p:nvGraphicFramePr>
        <p:xfrm>
          <a:off x="323528" y="2132856"/>
          <a:ext cx="8496943" cy="3707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5402"/>
                <a:gridCol w="1636913"/>
                <a:gridCol w="1416157"/>
                <a:gridCol w="1416157"/>
                <a:gridCol w="1416157"/>
                <a:gridCol w="1416157"/>
              </a:tblGrid>
              <a:tr h="476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1.20.</a:t>
                      </a:r>
                    </a:p>
                    <a:p>
                      <a:pPr algn="ctr" latinLnBrk="1"/>
                      <a:r>
                        <a:rPr lang="en-US" altLang="zh-CN" dirty="0" smtClean="0"/>
                        <a:t>~1.21.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1.22.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1.23.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1.24.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1.25.</a:t>
                      </a:r>
                    </a:p>
                    <a:p>
                      <a:pPr algn="ctr" latinLnBrk="1"/>
                      <a:r>
                        <a:rPr lang="en-US" altLang="zh-CN" dirty="0" smtClean="0"/>
                        <a:t>~1.26.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bg2"/>
                          </a:solidFill>
                        </a:rPr>
                        <a:t>1.27.</a:t>
                      </a:r>
                    </a:p>
                    <a:p>
                      <a:pPr algn="ctr" latinLnBrk="1"/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~1.28.</a:t>
                      </a:r>
                      <a:endParaRPr lang="ko-KR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173957">
                <a:tc rowSpan="2"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接机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u="none" dirty="0" smtClean="0"/>
                        <a:t>安排宿舍</a:t>
                      </a:r>
                      <a:endParaRPr lang="en-US" altLang="zh-CN" u="none" dirty="0" smtClean="0"/>
                    </a:p>
                    <a:p>
                      <a:pPr latinLnBrk="1"/>
                      <a:endParaRPr lang="en-US" altLang="zh-CN" u="none" dirty="0" smtClean="0"/>
                    </a:p>
                    <a:p>
                      <a:pPr latinLnBrk="1"/>
                      <a:r>
                        <a:rPr lang="zh-CN" altLang="en-US" u="none" dirty="0" smtClean="0"/>
                        <a:t>自由时间</a:t>
                      </a:r>
                      <a:endParaRPr lang="en-US" altLang="zh-CN" u="non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韩国语</a:t>
                      </a:r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分班测试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说明会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韩国语讲座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韩国语讲座</a:t>
                      </a:r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zh-CN" dirty="0" smtClean="0"/>
                        <a:t>2</a:t>
                      </a:r>
                      <a:r>
                        <a:rPr lang="zh-CN" altLang="en-US" dirty="0" smtClean="0"/>
                        <a:t>天</a:t>
                      </a:r>
                      <a:r>
                        <a:rPr lang="en-US" altLang="zh-CN" dirty="0" smtClean="0"/>
                        <a:t>1</a:t>
                      </a:r>
                      <a:r>
                        <a:rPr lang="zh-CN" altLang="en-US" dirty="0" smtClean="0"/>
                        <a:t>夜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全州韩屋村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韩服体验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zh-CN" altLang="en-US" dirty="0" smtClean="0"/>
                        <a:t>茂朱雪花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zh-CN" altLang="en-US" dirty="0" smtClean="0"/>
                        <a:t>学生交流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周末</a:t>
                      </a:r>
                      <a:endParaRPr lang="en-US" altLang="zh-CN" dirty="0" smtClean="0">
                        <a:solidFill>
                          <a:srgbClr val="C00000"/>
                        </a:solidFill>
                      </a:endParaRPr>
                    </a:p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自由时间</a:t>
                      </a:r>
                      <a:endParaRPr lang="en-US" altLang="zh-CN" dirty="0" smtClean="0">
                        <a:solidFill>
                          <a:srgbClr val="C00000"/>
                        </a:solidFill>
                      </a:endParaRPr>
                    </a:p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组别活动</a:t>
                      </a:r>
                      <a:endParaRPr lang="ko-KR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87833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参观校园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欢迎式</a:t>
                      </a:r>
                      <a:endParaRPr lang="en-US" altLang="zh-CN" dirty="0" smtClean="0"/>
                    </a:p>
                    <a:p>
                      <a:pPr latinLnBrk="1"/>
                      <a:endParaRPr lang="ko-KR" altLang="en-US" dirty="0" smtClean="0"/>
                    </a:p>
                    <a:p>
                      <a:pPr latinLnBrk="1"/>
                      <a:r>
                        <a:rPr lang="en-US" altLang="ko-KR" dirty="0" smtClean="0"/>
                        <a:t>Trick</a:t>
                      </a:r>
                      <a:r>
                        <a:rPr lang="en-US" altLang="ko-KR" baseline="0" dirty="0" smtClean="0"/>
                        <a:t> Arts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u="none" dirty="0" smtClean="0">
                          <a:latin typeface="+mn-ea"/>
                          <a:ea typeface="+mn-ea"/>
                        </a:rPr>
                        <a:t>做陶瓷</a:t>
                      </a:r>
                      <a:endParaRPr lang="en-US" altLang="zh-CN" u="none" dirty="0" smtClean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企业访问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zh-CN" altLang="en-US" dirty="0" smtClean="0"/>
                        <a:t>海滩</a:t>
                      </a:r>
                      <a:r>
                        <a:rPr lang="en-US" altLang="zh-CN" dirty="0" smtClean="0"/>
                        <a:t>—</a:t>
                      </a:r>
                      <a:r>
                        <a:rPr lang="zh-CN" altLang="en-US" dirty="0" smtClean="0"/>
                        <a:t>团体活动</a:t>
                      </a:r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dirty="0" smtClean="0">
                        <a:solidFill>
                          <a:srgbClr val="C00000"/>
                        </a:solidFill>
                      </a:endParaRPr>
                    </a:p>
                    <a:p>
                      <a:pPr latinLnBrk="1"/>
                      <a:endParaRPr lang="ko-KR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511782" y="5930696"/>
            <a:ext cx="37721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/>
              <a:t>*</a:t>
            </a:r>
            <a:r>
              <a:rPr lang="zh-CN" altLang="en-US" sz="1400" dirty="0" smtClean="0"/>
              <a:t>因</a:t>
            </a:r>
            <a:r>
              <a:rPr lang="zh-CN" altLang="en-US" sz="1400" dirty="0"/>
              <a:t>为天气情况等，有可</a:t>
            </a:r>
            <a:r>
              <a:rPr lang="zh-CN" altLang="en-US" sz="1400" dirty="0" smtClean="0"/>
              <a:t>能</a:t>
            </a:r>
            <a:r>
              <a:rPr lang="zh-CN" altLang="en-US" sz="1400" dirty="0"/>
              <a:t>会</a:t>
            </a:r>
            <a:r>
              <a:rPr lang="zh-CN" altLang="en-US" sz="1400" dirty="0" smtClean="0"/>
              <a:t>发</a:t>
            </a:r>
            <a:r>
              <a:rPr lang="zh-CN" altLang="en-US" sz="1400" dirty="0"/>
              <a:t>生日程</a:t>
            </a:r>
            <a:r>
              <a:rPr lang="zh-CN" altLang="en-US" sz="1400" dirty="0" smtClean="0"/>
              <a:t>变</a:t>
            </a:r>
            <a:r>
              <a:rPr lang="zh-CN" altLang="en-US" sz="1400" dirty="0"/>
              <a:t>动</a:t>
            </a:r>
            <a:r>
              <a:rPr lang="zh-CN" altLang="en-US" sz="1400" dirty="0" smtClean="0"/>
              <a:t> 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**1</a:t>
            </a:r>
            <a:r>
              <a:rPr lang="zh-CN" altLang="en-US" sz="1400" dirty="0"/>
              <a:t>月</a:t>
            </a:r>
            <a:r>
              <a:rPr lang="en-US" altLang="zh-CN" sz="1400" dirty="0"/>
              <a:t>20</a:t>
            </a:r>
            <a:r>
              <a:rPr lang="zh-CN" altLang="en-US" sz="1400" dirty="0"/>
              <a:t>日</a:t>
            </a:r>
            <a:r>
              <a:rPr lang="en-US" altLang="zh-CN" sz="1400" dirty="0"/>
              <a:t>~21</a:t>
            </a:r>
            <a:r>
              <a:rPr lang="zh-CN" altLang="en-US" sz="1400" dirty="0"/>
              <a:t>日提供免费接机服</a:t>
            </a:r>
            <a:r>
              <a:rPr lang="zh-CN" altLang="en-US" sz="1400" dirty="0" smtClean="0"/>
              <a:t>务。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82602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周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0264691"/>
              </p:ext>
            </p:extLst>
          </p:nvPr>
        </p:nvGraphicFramePr>
        <p:xfrm>
          <a:off x="323528" y="1916832"/>
          <a:ext cx="8496943" cy="378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392155"/>
                <a:gridCol w="1416157"/>
                <a:gridCol w="1416157"/>
                <a:gridCol w="1416157"/>
                <a:gridCol w="1416157"/>
              </a:tblGrid>
              <a:tr h="4442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1.29.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1.30.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1.31.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2.1.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2.2.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bg2"/>
                          </a:solidFill>
                        </a:rPr>
                        <a:t>2.3.</a:t>
                      </a:r>
                    </a:p>
                    <a:p>
                      <a:pPr latinLnBrk="1"/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~2.4.</a:t>
                      </a:r>
                      <a:endParaRPr lang="ko-KR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12813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韩国语讲座</a:t>
                      </a:r>
                      <a:endParaRPr lang="ko-KR" altLang="en-US" dirty="0" smtClean="0"/>
                    </a:p>
                    <a:p>
                      <a:pPr latinLnBrk="1"/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韩国语讲座</a:t>
                      </a:r>
                      <a:endParaRPr lang="ko-KR" altLang="en-US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韩国语讲座</a:t>
                      </a:r>
                      <a:endParaRPr lang="ko-KR" altLang="en-US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韩国语讲座</a:t>
                      </a:r>
                      <a:endParaRPr lang="ko-KR" altLang="en-US" dirty="0" smtClean="0"/>
                    </a:p>
                    <a:p>
                      <a:pPr latinLnBrk="1"/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韩国语讲座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周末</a:t>
                      </a:r>
                      <a:endParaRPr lang="en-US" altLang="zh-CN" dirty="0" smtClean="0">
                        <a:solidFill>
                          <a:srgbClr val="C00000"/>
                        </a:solidFill>
                      </a:endParaRPr>
                    </a:p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自由时间</a:t>
                      </a:r>
                      <a:endParaRPr lang="ko-KR" altLang="en-US" dirty="0" smtClean="0">
                        <a:solidFill>
                          <a:srgbClr val="C00000"/>
                        </a:solidFill>
                      </a:endParaRPr>
                    </a:p>
                    <a:p>
                      <a:pPr latinLnBrk="1"/>
                      <a:r>
                        <a:rPr lang="zh-CN" altLang="en-US" dirty="0" smtClean="0">
                          <a:solidFill>
                            <a:srgbClr val="C00000"/>
                          </a:solidFill>
                        </a:rPr>
                        <a:t>回国</a:t>
                      </a:r>
                      <a:endParaRPr lang="ko-KR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2016225"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特讲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饮食交流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参观</a:t>
                      </a:r>
                      <a:endParaRPr lang="en-US" altLang="zh-CN" dirty="0" smtClean="0"/>
                    </a:p>
                    <a:p>
                      <a:pPr latinLnBrk="1"/>
                      <a:r>
                        <a:rPr lang="zh-CN" altLang="en-US" dirty="0" smtClean="0"/>
                        <a:t>釜山景点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dirty="0" smtClean="0"/>
                        <a:t>Running</a:t>
                      </a:r>
                    </a:p>
                    <a:p>
                      <a:pPr latinLnBrk="1"/>
                      <a:r>
                        <a:rPr lang="en-US" altLang="zh-CN" dirty="0" smtClean="0"/>
                        <a:t>Man</a:t>
                      </a:r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zh-CN" dirty="0" smtClean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海云台</a:t>
                      </a:r>
                      <a:endParaRPr lang="en-US" altLang="zh-CN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zh-CN" altLang="en-US" dirty="0" smtClean="0"/>
                        <a:t>体验桑拿</a:t>
                      </a:r>
                      <a:endParaRPr lang="ko-KR" alt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zh-CN" altLang="en-US" dirty="0" smtClean="0"/>
                        <a:t>欢送会</a:t>
                      </a:r>
                      <a:endParaRPr lang="en-US" altLang="zh-CN" dirty="0" smtClean="0"/>
                    </a:p>
                    <a:p>
                      <a:pPr latinLnBrk="1"/>
                      <a:r>
                        <a:rPr lang="zh-CN" altLang="en-US" sz="1600" dirty="0" smtClean="0"/>
                        <a:t>分发证明书</a:t>
                      </a:r>
                      <a:endParaRPr lang="ko-KR" altLang="en-US" sz="16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06674" y="5877272"/>
            <a:ext cx="37721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/>
              <a:t>*</a:t>
            </a:r>
            <a:r>
              <a:rPr lang="zh-CN" altLang="en-US" sz="1400" dirty="0"/>
              <a:t>因为天气情况等，有可能会发生日程变动 </a:t>
            </a:r>
            <a:r>
              <a:rPr lang="zh-CN" altLang="en-US" sz="1400" dirty="0" smtClean="0"/>
              <a:t>。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9244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访（全州韩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屋村）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11560" y="1628800"/>
            <a:ext cx="7488833" cy="46085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“全州”，这一地名于景德王</a:t>
            </a:r>
            <a:r>
              <a:rPr lang="en-US" altLang="zh-CN" sz="2400" dirty="0"/>
              <a:t>16</a:t>
            </a:r>
            <a:r>
              <a:rPr lang="zh-CN" altLang="en-US" sz="2400" dirty="0"/>
              <a:t>年（</a:t>
            </a:r>
            <a:r>
              <a:rPr lang="en-US" altLang="zh-CN" sz="2400" dirty="0"/>
              <a:t>757</a:t>
            </a:r>
            <a:r>
              <a:rPr lang="zh-CN" altLang="en-US" sz="2400" dirty="0"/>
              <a:t>年）首次使用，把完山州改为全州以来，一直使用到现在。由此可见，全州是一座拥有</a:t>
            </a:r>
            <a:r>
              <a:rPr lang="en-US" altLang="zh-CN" sz="2400" dirty="0"/>
              <a:t>1250</a:t>
            </a:r>
            <a:r>
              <a:rPr lang="zh-CN" altLang="en-US" sz="2400" dirty="0"/>
              <a:t>年悠久历史的古都。 全州是</a:t>
            </a:r>
            <a:r>
              <a:rPr lang="en-US" altLang="zh-CN" sz="2400" dirty="0"/>
              <a:t>900</a:t>
            </a:r>
            <a:r>
              <a:rPr lang="zh-CN" altLang="en-US" sz="2400" dirty="0"/>
              <a:t>年由甄萱创建的百济首都，又是朝鲜王朝</a:t>
            </a:r>
            <a:r>
              <a:rPr lang="en-US" altLang="zh-CN" sz="2400" dirty="0"/>
              <a:t>500</a:t>
            </a:r>
            <a:r>
              <a:rPr lang="zh-CN" altLang="en-US" sz="2400" dirty="0"/>
              <a:t>年灿烂历史的发祥地，现在是全罗北道的道厅所在地。 朝鲜时代，全州管辖整个全罗道及济州道，可谓是全罗道的实际首都和行政中心地，起着非常重要的作用。 考虑到韩国历史上仅有过六个首都城市，可以看出全州是一座条件十分优越的城市，具备完备的城市面貌。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60484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访（全州韩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屋村）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755576" y="2329891"/>
            <a:ext cx="7125112" cy="40514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全</a:t>
            </a:r>
            <a:r>
              <a:rPr lang="zh-CN" altLang="en-US" sz="2000" dirty="0"/>
              <a:t>州韩屋村是韩国唯一在城市中完好保存下来的韩屋群落，大约有</a:t>
            </a:r>
            <a:r>
              <a:rPr lang="en-US" altLang="zh-CN" sz="2000" dirty="0"/>
              <a:t>700</a:t>
            </a:r>
            <a:r>
              <a:rPr lang="zh-CN" altLang="en-US" sz="2000" dirty="0"/>
              <a:t>多幢韩屋，是散发着传统生活文化气息的韩国代表性文化旅游胜地。作为</a:t>
            </a:r>
            <a:r>
              <a:rPr lang="en-US" altLang="zh-CN" sz="2000" dirty="0"/>
              <a:t>2002</a:t>
            </a:r>
            <a:r>
              <a:rPr lang="zh-CN" altLang="en-US" sz="2000" dirty="0"/>
              <a:t>世界杯的举办城市，以世界杯为契机活跃地开展了韩屋村建设项目，拥有庆基殿、殿洞圣堂、丰南洞、梧木台、乡校、甄萱城址、南固山城等许多文物古迹， 传统文化中心、工艺品展览馆、精品馆、韩屋生活体验馆、传统酒博物馆、全州传统韩纸院、韩方文化中心等各种传统文化设施和合竹扇、太极扇等传统工艺房、传统茶馆、传统餐饮店等各种可供观赏、尝试、享受、购买的好地方，是韩国传统文化的代表旅游胜地。</a:t>
            </a:r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265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访（全州韩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屋村）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916832"/>
            <a:ext cx="8352928" cy="4464496"/>
          </a:xfrm>
        </p:spPr>
      </p:pic>
    </p:spTree>
    <p:extLst>
      <p:ext uri="{BB962C8B-B14F-4D97-AF65-F5344CB8AC3E}">
        <p14:creationId xmlns:p14="http://schemas.microsoft.com/office/powerpoint/2010/main" xmlns="" val="79017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文化探访（国际海洋博物馆）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11560" y="1700808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感受釜山：釜山国立海洋博物馆</a:t>
            </a:r>
            <a:endParaRPr lang="en-US" altLang="zh-CN" dirty="0" smtClean="0"/>
          </a:p>
          <a:p>
            <a:pPr marL="0" indent="0">
              <a:buNone/>
            </a:pP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398" y="1772816"/>
            <a:ext cx="7682852" cy="462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872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文化探访（桑拿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世界百货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店）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060848"/>
            <a:ext cx="7992888" cy="447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32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27584" y="446482"/>
            <a:ext cx="7125113" cy="924475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学生交流（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Running Man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512211"/>
            <a:ext cx="4442964" cy="2952328"/>
          </a:xfrm>
          <a:prstGeom prst="rect">
            <a:avLst/>
          </a:prstGeom>
        </p:spPr>
      </p:pic>
      <p:pic>
        <p:nvPicPr>
          <p:cNvPr id="9" name="내용 개체 틀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3957" y="3437143"/>
            <a:ext cx="5148054" cy="3420857"/>
          </a:xfr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30178"/>
            <a:ext cx="4388888" cy="291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96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2132856"/>
            <a:ext cx="3822542" cy="28632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文化探访（制作陶瓷）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005064"/>
            <a:ext cx="3744416" cy="2804698"/>
          </a:xfrm>
          <a:prstGeom prst="rect">
            <a:avLst/>
          </a:prstGeom>
        </p:spPr>
      </p:pic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988839"/>
            <a:ext cx="3744416" cy="3022279"/>
          </a:xfrm>
        </p:spPr>
      </p:pic>
    </p:spTree>
    <p:extLst>
      <p:ext uri="{BB962C8B-B14F-4D97-AF65-F5344CB8AC3E}">
        <p14:creationId xmlns:p14="http://schemas.microsoft.com/office/powerpoint/2010/main" xmlns="" val="182738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釜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Busan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593" y="4184802"/>
            <a:ext cx="3909607" cy="2588160"/>
          </a:xfrm>
          <a:prstGeom prst="rect">
            <a:avLst/>
          </a:prstGeom>
        </p:spPr>
      </p:pic>
      <p:pic>
        <p:nvPicPr>
          <p:cNvPr id="11" name="내용 개체 틀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817" y="4184803"/>
            <a:ext cx="3911120" cy="264721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570038"/>
            <a:ext cx="3929292" cy="261476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817" y="1563720"/>
            <a:ext cx="3916460" cy="26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76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交流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（紫菜包饭）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1516" y="1909867"/>
            <a:ext cx="3573878" cy="476517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1" y="1460375"/>
            <a:ext cx="4641059" cy="348079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852936"/>
            <a:ext cx="2866577" cy="382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75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访（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茂朱）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611560" y="2023385"/>
            <a:ext cx="6874925" cy="35658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山清水秀的名胜古城 “茂朱</a:t>
            </a:r>
            <a:r>
              <a:rPr lang="zh-CN" altLang="en-US" sz="2400" dirty="0" smtClean="0"/>
              <a:t>”，冬</a:t>
            </a:r>
            <a:r>
              <a:rPr lang="zh-CN" altLang="en-US" sz="2400" dirty="0"/>
              <a:t>天的茂朱是一幅美丽的画</a:t>
            </a:r>
            <a:r>
              <a:rPr lang="zh-CN" altLang="en-US" sz="2400" dirty="0" smtClean="0"/>
              <a:t>面</a:t>
            </a:r>
            <a:r>
              <a:rPr lang="zh-CN" altLang="en-US" sz="2400" dirty="0"/>
              <a:t>。</a:t>
            </a:r>
            <a:r>
              <a:rPr lang="zh-CN" altLang="en-US" sz="2400" dirty="0" smtClean="0"/>
              <a:t>特</a:t>
            </a:r>
            <a:r>
              <a:rPr lang="zh-CN" altLang="en-US" sz="2400" dirty="0"/>
              <a:t>别是覆盖在银白世界的茂朱休闲地</a:t>
            </a:r>
            <a:r>
              <a:rPr lang="zh-CN" altLang="en-US" sz="2400" dirty="0" smtClean="0"/>
              <a:t>，以</a:t>
            </a:r>
            <a:r>
              <a:rPr lang="zh-CN" altLang="en-US" sz="2400" dirty="0"/>
              <a:t>大型滑雪场为中心</a:t>
            </a:r>
            <a:r>
              <a:rPr lang="zh-CN" altLang="en-US" sz="2400" dirty="0" smtClean="0"/>
              <a:t>、还</a:t>
            </a:r>
            <a:r>
              <a:rPr lang="zh-CN" altLang="en-US" sz="2400" dirty="0"/>
              <a:t>拥有宾馆、剧场</a:t>
            </a:r>
            <a:r>
              <a:rPr lang="zh-CN" altLang="en-US" sz="2400" dirty="0" smtClean="0"/>
              <a:t>、</a:t>
            </a:r>
            <a:r>
              <a:rPr lang="zh-CN" altLang="en-US" sz="2400" dirty="0"/>
              <a:t>桑拿</a:t>
            </a:r>
            <a:r>
              <a:rPr lang="zh-CN" altLang="en-US" sz="2400" dirty="0" smtClean="0"/>
              <a:t>、</a:t>
            </a:r>
            <a:r>
              <a:rPr lang="zh-CN" altLang="en-US" sz="2400" dirty="0"/>
              <a:t>游泳池、娱乐公园等休闲设施，所以在这里可以享受冬天的浪漫。</a:t>
            </a:r>
          </a:p>
          <a:p>
            <a:pPr marL="0" indent="0">
              <a:lnSpc>
                <a:spcPct val="150000"/>
              </a:lnSpc>
              <a:buNone/>
            </a:pP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512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文化探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访（冰雪城市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茂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朱）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31" y="1124744"/>
            <a:ext cx="4800103" cy="321380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31" y="3763368"/>
            <a:ext cx="4224469" cy="3168352"/>
          </a:xfrm>
          <a:prstGeom prst="rect">
            <a:avLst/>
          </a:prstGeom>
        </p:spPr>
      </p:pic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9420" y="1124744"/>
            <a:ext cx="4523102" cy="3240360"/>
          </a:xfr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2538" y="4077072"/>
            <a:ext cx="4921461" cy="28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00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125113" cy="924475"/>
          </a:xfrm>
        </p:spPr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学生交流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（我们亲密一点儿）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5961" y="908720"/>
            <a:ext cx="5358104" cy="356043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9408" y="3933056"/>
            <a:ext cx="4117869" cy="2736304"/>
          </a:xfrm>
          <a:prstGeom prst="rect">
            <a:avLst/>
          </a:prstGeom>
        </p:spPr>
      </p:pic>
      <p:pic>
        <p:nvPicPr>
          <p:cNvPr id="6" name="내용 개체 틀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356992"/>
            <a:ext cx="5040560" cy="3349428"/>
          </a:xfrm>
        </p:spPr>
      </p:pic>
    </p:spTree>
    <p:extLst>
      <p:ext uri="{BB962C8B-B14F-4D97-AF65-F5344CB8AC3E}">
        <p14:creationId xmlns:p14="http://schemas.microsoft.com/office/powerpoint/2010/main" xmlns="" val="8900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2010~2015 K.S.S. /K.W.S.</a:t>
            </a:r>
            <a:b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一起来分享一下我们的美好回忆！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218029" y="3645024"/>
            <a:ext cx="558621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5400" u="sng" dirty="0" smtClean="0">
                <a:solidFill>
                  <a:srgbClr val="FF0000"/>
                </a:solidFill>
                <a:latin typeface="HY강M"/>
                <a:ea typeface="HY강M"/>
                <a:hlinkClick r:id="rId2"/>
              </a:rPr>
              <a:t>☞</a:t>
            </a:r>
            <a:r>
              <a:rPr lang="en-US" altLang="ko-KR" sz="5400" u="sng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en-US" altLang="ko-KR" sz="5400" dirty="0" smtClean="0">
                <a:solidFill>
                  <a:srgbClr val="FF0000"/>
                </a:solidFill>
                <a:hlinkClick r:id="rId2"/>
              </a:rPr>
              <a:t>YouTube</a:t>
            </a:r>
            <a:r>
              <a:rPr lang="en-US" altLang="ko-KR" dirty="0" smtClean="0">
                <a:solidFill>
                  <a:srgbClr val="FF0000"/>
                </a:solidFill>
              </a:rPr>
              <a:t>(2010~2013)</a:t>
            </a:r>
            <a:endParaRPr lang="en-US" altLang="ko-KR" sz="5400" dirty="0" smtClean="0">
              <a:solidFill>
                <a:srgbClr val="FF0000"/>
              </a:solidFill>
            </a:endParaRPr>
          </a:p>
          <a:p>
            <a:r>
              <a:rPr lang="en-US" altLang="ko-KR" sz="2000" dirty="0" smtClean="0">
                <a:hlinkClick r:id="rId2"/>
              </a:rPr>
              <a:t>http</a:t>
            </a:r>
            <a:r>
              <a:rPr lang="en-US" altLang="ko-KR" sz="2000" dirty="0">
                <a:hlinkClick r:id="rId2"/>
              </a:rPr>
              <a:t>://youtu.be/Oe1fxjQPOiw</a:t>
            </a:r>
            <a:endParaRPr lang="en-US" altLang="ko-KR" sz="2000" dirty="0" smtClean="0">
              <a:solidFill>
                <a:srgbClr val="FF0000"/>
              </a:solidFill>
              <a:hlinkClick r:id="rId2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32110" y="1988840"/>
            <a:ext cx="688485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5400" i="1" u="sng" dirty="0" smtClean="0">
                <a:solidFill>
                  <a:srgbClr val="FF0000"/>
                </a:solidFill>
                <a:latin typeface="HY강M"/>
                <a:ea typeface="HY강M"/>
                <a:hlinkClick r:id="rId3"/>
              </a:rPr>
              <a:t>☞</a:t>
            </a:r>
            <a:r>
              <a:rPr lang="en-US" altLang="ko-KR" sz="5400" i="1" u="sng" dirty="0" smtClean="0">
                <a:solidFill>
                  <a:srgbClr val="FF0000"/>
                </a:solidFill>
                <a:hlinkClick r:id="rId3"/>
              </a:rPr>
              <a:t> </a:t>
            </a:r>
            <a:r>
              <a:rPr lang="en-US" altLang="ko-KR" sz="5400" dirty="0" err="1" smtClean="0">
                <a:solidFill>
                  <a:srgbClr val="FF0000"/>
                </a:solidFill>
                <a:hlinkClick r:id="rId3"/>
              </a:rPr>
              <a:t>todou</a:t>
            </a:r>
            <a:r>
              <a:rPr lang="en-US" altLang="ko-KR" sz="5400" dirty="0" smtClean="0">
                <a:solidFill>
                  <a:srgbClr val="FF0000"/>
                </a:solidFill>
                <a:hlinkClick r:id="rId3"/>
              </a:rPr>
              <a:t> </a:t>
            </a:r>
            <a:r>
              <a:rPr lang="en-US" altLang="ko-KR" sz="2000" dirty="0" smtClean="0">
                <a:solidFill>
                  <a:srgbClr val="FF0000"/>
                </a:solidFill>
                <a:hlinkClick r:id="rId3"/>
              </a:rPr>
              <a:t>(2010~2013)</a:t>
            </a:r>
          </a:p>
          <a:p>
            <a:r>
              <a:rPr lang="en-US" altLang="ko-KR" sz="2000" dirty="0">
                <a:solidFill>
                  <a:srgbClr val="FF0000"/>
                </a:solidFill>
                <a:hlinkClick r:id="rId3"/>
              </a:rPr>
              <a:t>http://www.tudou.com/programs/view/Y_icBhACZtA/</a:t>
            </a:r>
            <a:endParaRPr lang="en-US" altLang="ko-KR" sz="2000" dirty="0" smtClean="0">
              <a:solidFill>
                <a:srgbClr val="FF0000"/>
              </a:solidFill>
              <a:hlinkClick r:id="rId2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65008" y="5013176"/>
            <a:ext cx="6884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  <a:hlinkClick r:id="rId4"/>
              </a:rPr>
              <a:t>2015 KWS </a:t>
            </a:r>
            <a:r>
              <a:rPr lang="en-US" altLang="ko-KR" sz="4800" dirty="0" err="1" smtClean="0">
                <a:solidFill>
                  <a:schemeClr val="bg1"/>
                </a:solidFill>
                <a:hlinkClick r:id="rId4"/>
              </a:rPr>
              <a:t>Todou</a:t>
            </a:r>
            <a:endParaRPr lang="en-US" altLang="ko-KR" sz="4800" dirty="0" smtClean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  <a:hlinkClick r:id="rId5"/>
              </a:rPr>
              <a:t>http://www.tudou.com/programs/view/Di52i_PoJmU/</a:t>
            </a:r>
            <a:endParaRPr lang="en-US" altLang="ko-KR" sz="2400" dirty="0" smtClean="0">
              <a:solidFill>
                <a:schemeClr val="bg1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1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报名方式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27584" y="1772816"/>
            <a:ext cx="7560839" cy="468052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报名对象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- </a:t>
            </a:r>
            <a:r>
              <a:rPr lang="zh-CN" altLang="en-US" dirty="0" smtClean="0"/>
              <a:t>中国</a:t>
            </a:r>
            <a:r>
              <a:rPr lang="zh-CN" altLang="en-US" dirty="0"/>
              <a:t>姊妹大</a:t>
            </a:r>
            <a:r>
              <a:rPr lang="zh-CN" altLang="en-US" dirty="0" smtClean="0"/>
              <a:t>学在校学生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- </a:t>
            </a:r>
            <a:r>
              <a:rPr lang="zh-CN" altLang="en-US" dirty="0" smtClean="0"/>
              <a:t>对韩国感兴趣的学生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ko-KR" dirty="0"/>
              <a:t> </a:t>
            </a:r>
            <a:r>
              <a:rPr lang="en-US" altLang="zh-CN" dirty="0" smtClean="0"/>
              <a:t>- </a:t>
            </a:r>
            <a:r>
              <a:rPr lang="zh-CN" altLang="en-US" dirty="0" smtClean="0"/>
              <a:t>身体健康</a:t>
            </a:r>
            <a:endParaRPr lang="en-US" altLang="zh-CN" dirty="0" smtClean="0"/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zh-CN" altLang="en-US" b="1" dirty="0" smtClean="0"/>
              <a:t>报名期间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- 11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日截止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en-US" altLang="zh-CN" dirty="0" smtClean="0"/>
              <a:t>-</a:t>
            </a:r>
            <a:r>
              <a:rPr lang="zh-CN" altLang="en-US" dirty="0" smtClean="0"/>
              <a:t> 因为有人数限定的原因，有可能到期之前招生结束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7886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费用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827584" y="1772816"/>
            <a:ext cx="7408333" cy="3960440"/>
          </a:xfrm>
        </p:spPr>
        <p:txBody>
          <a:bodyPr>
            <a:noAutofit/>
          </a:bodyPr>
          <a:lstStyle/>
          <a:p>
            <a:r>
              <a:rPr lang="zh-CN" altLang="en-US" sz="2400" u="sng" dirty="0" smtClean="0"/>
              <a:t>报名费： </a:t>
            </a:r>
            <a:r>
              <a:rPr lang="en-US" altLang="zh-CN" sz="2400" u="sng" dirty="0"/>
              <a:t>3</a:t>
            </a:r>
            <a:r>
              <a:rPr lang="en-US" altLang="zh-CN" sz="2400" u="sng" dirty="0" smtClean="0"/>
              <a:t>0,000</a:t>
            </a:r>
            <a:r>
              <a:rPr lang="zh-CN" altLang="en-US" sz="2400" u="sng" dirty="0"/>
              <a:t>韩</a:t>
            </a:r>
            <a:r>
              <a:rPr lang="zh-CN" altLang="en-US" sz="2400" u="sng" dirty="0" smtClean="0"/>
              <a:t>币</a:t>
            </a:r>
            <a:endParaRPr lang="en-US" altLang="zh-CN" sz="2400" u="sng" dirty="0" smtClean="0"/>
          </a:p>
          <a:p>
            <a:endParaRPr lang="en-US" altLang="zh-CN" sz="2400" b="1" u="sng" dirty="0" smtClean="0"/>
          </a:p>
          <a:p>
            <a:r>
              <a:rPr lang="zh-CN" altLang="en-US" sz="2400" dirty="0"/>
              <a:t>参加费用</a:t>
            </a:r>
            <a:r>
              <a:rPr lang="zh-CN" altLang="en-US" sz="2400" dirty="0" smtClean="0"/>
              <a:t>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ko-KR" sz="2400" dirty="0"/>
              <a:t>  - Early Bird(11</a:t>
            </a:r>
            <a:r>
              <a:rPr lang="zh-CN" altLang="en-US" sz="2400" dirty="0"/>
              <a:t>月</a:t>
            </a:r>
            <a:r>
              <a:rPr lang="en-US" altLang="zh-CN" sz="2400" dirty="0" smtClean="0"/>
              <a:t>20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之前报名费交好的申请者）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zh-CN" altLang="en-US" sz="2400" dirty="0"/>
              <a:t>：</a:t>
            </a:r>
            <a:r>
              <a:rPr lang="en-US" altLang="zh-CN" sz="2400" b="1" u="sng" dirty="0"/>
              <a:t>800,000</a:t>
            </a:r>
            <a:r>
              <a:rPr lang="zh-CN" altLang="en-US" sz="2400" b="1" u="sng" dirty="0"/>
              <a:t>韩币</a:t>
            </a:r>
            <a:endParaRPr lang="en-US" altLang="zh-CN" sz="2400" b="1" u="sng" dirty="0"/>
          </a:p>
          <a:p>
            <a:endParaRPr lang="en-US" altLang="zh-CN" sz="2400" b="1" u="sng" dirty="0" smtClean="0"/>
          </a:p>
          <a:p>
            <a:r>
              <a:rPr lang="zh-CN" altLang="en-US" sz="2400" dirty="0" smtClean="0"/>
              <a:t>参</a:t>
            </a:r>
            <a:r>
              <a:rPr lang="zh-CN" altLang="en-US" sz="2400" dirty="0"/>
              <a:t>加</a:t>
            </a:r>
            <a:r>
              <a:rPr lang="zh-CN" altLang="en-US" sz="2400" dirty="0" smtClean="0"/>
              <a:t>费都要到东亚大学后用韩币来缴纳！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b="1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147171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费用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83568" y="1988840"/>
            <a:ext cx="7632848" cy="3738728"/>
          </a:xfrm>
        </p:spPr>
        <p:txBody>
          <a:bodyPr>
            <a:normAutofit/>
          </a:bodyPr>
          <a:lstStyle/>
          <a:p>
            <a:r>
              <a:rPr lang="zh-CN" altLang="en-US" sz="2200" b="1" dirty="0"/>
              <a:t>参加</a:t>
            </a:r>
            <a:r>
              <a:rPr lang="zh-CN" altLang="en-US" sz="2200" b="1" dirty="0" smtClean="0"/>
              <a:t>费包</a:t>
            </a:r>
            <a:r>
              <a:rPr lang="zh-CN" altLang="en-US" sz="2200" b="1" dirty="0"/>
              <a:t>括</a:t>
            </a:r>
            <a:r>
              <a:rPr lang="zh-CN" altLang="en-US" sz="2200" b="1" dirty="0" smtClean="0"/>
              <a:t>：项目有关的所有费用</a:t>
            </a:r>
            <a:endParaRPr lang="en-US" altLang="zh-CN" sz="2200" b="1" dirty="0" smtClean="0"/>
          </a:p>
          <a:p>
            <a:pPr marL="0" indent="0">
              <a:buNone/>
            </a:pPr>
            <a:r>
              <a:rPr lang="en-US" altLang="zh-CN" sz="2200" dirty="0"/>
              <a:t>  </a:t>
            </a:r>
            <a:r>
              <a:rPr lang="en-US" altLang="zh-CN" sz="2200" dirty="0" smtClean="0"/>
              <a:t>- </a:t>
            </a:r>
            <a:r>
              <a:rPr lang="zh-CN" altLang="en-US" sz="2200" dirty="0" smtClean="0"/>
              <a:t>接</a:t>
            </a:r>
            <a:r>
              <a:rPr lang="zh-CN" altLang="en-US" sz="2200" dirty="0"/>
              <a:t>机服务</a:t>
            </a:r>
            <a:r>
              <a:rPr lang="zh-CN" altLang="en-US" sz="2200" dirty="0" smtClean="0"/>
              <a:t>，</a:t>
            </a:r>
            <a:r>
              <a:rPr lang="zh-CN" altLang="en-US" sz="2200" dirty="0"/>
              <a:t>双人间</a:t>
            </a:r>
            <a:r>
              <a:rPr lang="zh-CN" altLang="en-US" sz="2200" dirty="0" smtClean="0"/>
              <a:t>住</a:t>
            </a:r>
            <a:r>
              <a:rPr lang="zh-CN" altLang="en-US" sz="2200" dirty="0"/>
              <a:t>宿</a:t>
            </a:r>
            <a:r>
              <a:rPr lang="zh-CN" altLang="en-US" sz="2200" dirty="0" smtClean="0"/>
              <a:t>费，</a:t>
            </a:r>
            <a:r>
              <a:rPr lang="zh-CN" altLang="en-US" sz="2200" dirty="0"/>
              <a:t>韩国语讲座和所有课</a:t>
            </a:r>
            <a:r>
              <a:rPr lang="zh-CN" altLang="en-US" sz="2200" dirty="0" smtClean="0"/>
              <a:t>程费</a:t>
            </a:r>
            <a:r>
              <a:rPr lang="zh-CN" altLang="en-US" sz="2200" dirty="0"/>
              <a:t>用</a:t>
            </a:r>
            <a:r>
              <a:rPr lang="zh-CN" altLang="en-US" sz="2200" dirty="0" smtClean="0"/>
              <a:t>，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</a:t>
            </a:r>
            <a:r>
              <a:rPr lang="zh-CN" altLang="en-US" sz="2200" dirty="0" smtClean="0"/>
              <a:t>所</a:t>
            </a:r>
            <a:r>
              <a:rPr lang="zh-CN" altLang="en-US" sz="2200" dirty="0"/>
              <a:t>有文化探访的交通和参加费、入场费</a:t>
            </a:r>
            <a:r>
              <a:rPr lang="zh-CN" altLang="en-US" sz="2200" dirty="0" smtClean="0"/>
              <a:t>，一些食费（大概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10</a:t>
            </a:r>
            <a:r>
              <a:rPr lang="zh-CN" altLang="en-US" sz="2200" dirty="0" smtClean="0"/>
              <a:t>次），项目期间的保险费（韩国内） 等</a:t>
            </a:r>
            <a:endParaRPr lang="en-US" altLang="zh-CN" sz="2200" dirty="0" smtClean="0"/>
          </a:p>
          <a:p>
            <a:endParaRPr lang="en-US" altLang="zh-CN" sz="2200" dirty="0"/>
          </a:p>
          <a:p>
            <a:pPr>
              <a:lnSpc>
                <a:spcPct val="150000"/>
              </a:lnSpc>
            </a:pPr>
            <a:r>
              <a:rPr lang="zh-CN" altLang="en-US" sz="2200" b="1" dirty="0"/>
              <a:t>参加</a:t>
            </a:r>
            <a:r>
              <a:rPr lang="zh-CN" altLang="en-US" sz="2200" b="1" dirty="0" smtClean="0"/>
              <a:t>费不包</a:t>
            </a:r>
            <a:r>
              <a:rPr lang="zh-CN" altLang="en-US" sz="2200" b="1" dirty="0"/>
              <a:t>括</a:t>
            </a:r>
            <a:r>
              <a:rPr lang="zh-CN" altLang="en-US" sz="2200" dirty="0" smtClean="0"/>
              <a:t>：</a:t>
            </a:r>
            <a:r>
              <a:rPr lang="zh-CN" altLang="en-US" sz="2200" dirty="0"/>
              <a:t>航空费</a:t>
            </a:r>
            <a:r>
              <a:rPr lang="zh-CN" altLang="en-US" sz="2200" dirty="0" smtClean="0"/>
              <a:t>，签证费，其他食费，自</a:t>
            </a:r>
            <a:r>
              <a:rPr lang="zh-CN" altLang="en-US" sz="2200" dirty="0"/>
              <a:t>己零用</a:t>
            </a:r>
            <a:r>
              <a:rPr lang="zh-CN" altLang="en-US" sz="2200" dirty="0" smtClean="0"/>
              <a:t>钱， </a:t>
            </a:r>
            <a:r>
              <a:rPr lang="en-US" altLang="zh-CN" sz="2200" dirty="0" smtClean="0"/>
              <a:t>*</a:t>
            </a:r>
            <a:r>
              <a:rPr lang="zh-CN" altLang="en-US" sz="2200" dirty="0" smtClean="0"/>
              <a:t>推荐自己国家内买海外旅行保险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7209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539552" y="675724"/>
            <a:ext cx="7125113" cy="924475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常见问题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23528" y="1700808"/>
            <a:ext cx="8092421" cy="4536504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什么样的人比</a:t>
            </a:r>
            <a:r>
              <a:rPr lang="zh-CN" altLang="en-US" b="1" dirty="0"/>
              <a:t>较适合这</a:t>
            </a:r>
            <a:r>
              <a:rPr lang="zh-CN" altLang="en-US" b="1" dirty="0" smtClean="0"/>
              <a:t>个项目？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/>
              <a:t>   </a:t>
            </a:r>
            <a:r>
              <a:rPr lang="en-US" altLang="zh-CN" dirty="0" smtClean="0"/>
              <a:t>-</a:t>
            </a:r>
            <a:r>
              <a:rPr lang="zh-CN" altLang="en-US" dirty="0" smtClean="0"/>
              <a:t> 对韩国和韩国文化感兴趣，也想要感受海外生活的学生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</a:t>
            </a:r>
            <a:r>
              <a:rPr lang="en-US" altLang="zh-CN" dirty="0" smtClean="0"/>
              <a:t>-</a:t>
            </a:r>
            <a:r>
              <a:rPr lang="zh-CN" altLang="en-US" dirty="0" smtClean="0"/>
              <a:t> 韩国语课以外都跟韩国学生一起活动，所以想体验韩国大学生的生活的人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b="1" dirty="0" smtClean="0"/>
              <a:t>不会说韩国语没有问题吗？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/>
              <a:t>   </a:t>
            </a:r>
            <a:r>
              <a:rPr lang="en-US" altLang="zh-CN" dirty="0" smtClean="0"/>
              <a:t>-</a:t>
            </a:r>
            <a:r>
              <a:rPr lang="zh-CN" altLang="en-US" dirty="0" smtClean="0"/>
              <a:t> 没有问题，项目大部分用中文进行。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</a:t>
            </a:r>
            <a:r>
              <a:rPr lang="en-US" altLang="zh-CN" dirty="0" smtClean="0"/>
              <a:t>-</a:t>
            </a:r>
            <a:r>
              <a:rPr lang="zh-CN" altLang="en-US" dirty="0" smtClean="0"/>
              <a:t> 还有韩国学生一直跟你们一起活动。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0697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683568" y="675724"/>
            <a:ext cx="7125113" cy="924475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常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见问题（</a:t>
            </a:r>
            <a:r>
              <a:rPr lang="en-US" altLang="zh-CN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11560" y="1807361"/>
            <a:ext cx="8352928" cy="464597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申请书以外，还需要什么准备？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dirty="0"/>
              <a:t>   </a:t>
            </a:r>
            <a:r>
              <a:rPr lang="en-US" altLang="zh-CN" dirty="0"/>
              <a:t>-</a:t>
            </a:r>
            <a:r>
              <a:rPr lang="zh-CN" altLang="en-US" dirty="0"/>
              <a:t> </a:t>
            </a:r>
            <a:r>
              <a:rPr lang="zh-CN" altLang="en-US" dirty="0" smtClean="0"/>
              <a:t>韩国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月平均温度是</a:t>
            </a:r>
            <a:r>
              <a:rPr lang="en-US" altLang="zh-CN" dirty="0" smtClean="0"/>
              <a:t>0~-10</a:t>
            </a:r>
            <a:r>
              <a:rPr lang="zh-CN" altLang="en-US" dirty="0" smtClean="0"/>
              <a:t>度，要准备防寒服、手套等。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</a:t>
            </a:r>
            <a:r>
              <a:rPr lang="en-US" altLang="zh-CN" dirty="0"/>
              <a:t>-</a:t>
            </a:r>
            <a:r>
              <a:rPr lang="zh-CN" altLang="en-US" dirty="0"/>
              <a:t> 随</a:t>
            </a:r>
            <a:r>
              <a:rPr lang="zh-CN" altLang="en-US" dirty="0" smtClean="0"/>
              <a:t>带自</a:t>
            </a:r>
            <a:r>
              <a:rPr lang="zh-CN" altLang="en-US" dirty="0"/>
              <a:t>己需要</a:t>
            </a:r>
            <a:r>
              <a:rPr lang="zh-CN" altLang="en-US" dirty="0" smtClean="0"/>
              <a:t>的必需品。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- </a:t>
            </a:r>
            <a:r>
              <a:rPr lang="zh-CN" altLang="en-US" dirty="0" smtClean="0"/>
              <a:t>推荐在自己国家内加入海外旅行保险。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b="1" dirty="0" smtClean="0"/>
          </a:p>
          <a:p>
            <a:r>
              <a:rPr lang="zh-CN" altLang="en-US" b="1" dirty="0" smtClean="0"/>
              <a:t>参</a:t>
            </a:r>
            <a:r>
              <a:rPr lang="zh-CN" altLang="en-US" b="1" dirty="0"/>
              <a:t>加</a:t>
            </a:r>
            <a:r>
              <a:rPr lang="zh-CN" altLang="en-US" b="1" dirty="0" smtClean="0"/>
              <a:t>费用人</a:t>
            </a:r>
            <a:r>
              <a:rPr lang="zh-CN" altLang="en-US" b="1" dirty="0"/>
              <a:t>民币交可以吗？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dirty="0"/>
              <a:t>   </a:t>
            </a:r>
            <a:r>
              <a:rPr lang="en-US" altLang="zh-CN" dirty="0"/>
              <a:t>-</a:t>
            </a:r>
            <a:r>
              <a:rPr lang="zh-CN" altLang="en-US" dirty="0"/>
              <a:t> 参加</a:t>
            </a:r>
            <a:r>
              <a:rPr lang="zh-CN" altLang="en-US" dirty="0" smtClean="0"/>
              <a:t>费必须用</a:t>
            </a:r>
            <a:r>
              <a:rPr lang="zh-CN" altLang="en-US" dirty="0"/>
              <a:t>韩</a:t>
            </a:r>
            <a:r>
              <a:rPr lang="zh-CN" altLang="en-US" dirty="0" smtClean="0"/>
              <a:t>币来交，在国内未支付费用的人，来到釜山后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可以在我校学生的帮助下换钱并缴纳。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45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釜山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b="1" dirty="0" smtClean="0">
                <a:solidFill>
                  <a:srgbClr val="FFFF00"/>
                </a:solidFill>
              </a:rPr>
              <a:t>韩国第二城市， 第一港口</a:t>
            </a:r>
            <a:endParaRPr lang="ko-KR" altLang="en-US" sz="3600" b="1" dirty="0">
              <a:solidFill>
                <a:srgbClr val="FFFF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09443" y="1807361"/>
            <a:ext cx="6802917" cy="4051437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endParaRPr lang="en-US" altLang="zh-CN" sz="1600" b="1" dirty="0" smtClean="0"/>
          </a:p>
          <a:p>
            <a:pPr>
              <a:lnSpc>
                <a:spcPct val="160000"/>
              </a:lnSpc>
            </a:pPr>
            <a:r>
              <a:rPr lang="zh-CN" altLang="en-US" sz="2800" dirty="0" smtClean="0"/>
              <a:t>位</a:t>
            </a:r>
            <a:r>
              <a:rPr lang="zh-CN" altLang="en-US" sz="2800" dirty="0"/>
              <a:t>于韩半岛东南端，作为</a:t>
            </a:r>
            <a:r>
              <a:rPr lang="zh-CN" altLang="en-US" sz="2800" u="sng" dirty="0"/>
              <a:t>大韩民国的第一港口</a:t>
            </a:r>
            <a:r>
              <a:rPr lang="zh-CN" altLang="en-US" sz="2800" dirty="0"/>
              <a:t>、</a:t>
            </a:r>
            <a:r>
              <a:rPr lang="zh-CN" altLang="en-US" sz="2800" u="sng" dirty="0"/>
              <a:t>海洋观光城市</a:t>
            </a:r>
            <a:r>
              <a:rPr lang="zh-CN" altLang="en-US" sz="2800" dirty="0"/>
              <a:t>、</a:t>
            </a:r>
            <a:r>
              <a:rPr lang="zh-CN" altLang="en-US" sz="2800" u="sng" dirty="0"/>
              <a:t>国际会议中心城市</a:t>
            </a:r>
            <a:r>
              <a:rPr lang="zh-CN" altLang="en-US" sz="2800" dirty="0"/>
              <a:t>，发挥着重要的关口作用。</a:t>
            </a:r>
            <a:r>
              <a:rPr lang="en-US" altLang="zh-CN" sz="2800" dirty="0"/>
              <a:t>1876</a:t>
            </a:r>
            <a:r>
              <a:rPr lang="zh-CN" altLang="en-US" sz="2800" dirty="0"/>
              <a:t>年开埠，如今已成长为集装箱吞吐量居世界第</a:t>
            </a:r>
            <a:r>
              <a:rPr lang="en-US" altLang="zh-CN" sz="2800" dirty="0"/>
              <a:t>5</a:t>
            </a:r>
            <a:r>
              <a:rPr lang="zh-CN" altLang="en-US" sz="2800" dirty="0"/>
              <a:t>位的港湾城市。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70978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1009443" y="1537803"/>
            <a:ext cx="7125112" cy="405143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ko-KR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감사합니다</a:t>
            </a: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endParaRPr lang="en-US" altLang="ko-KR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谢谢！</a:t>
            </a:r>
            <a:endParaRPr lang="ko-KR" altLang="en-US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27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Dong-A </a:t>
            </a:r>
            <a: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827585" y="1935306"/>
            <a:ext cx="7128792" cy="4229998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2200" dirty="0"/>
              <a:t>东亚大学位于美丽的港口城市釜山，是一所综合性大学。通过灵活的教育</a:t>
            </a:r>
            <a:r>
              <a:rPr lang="zh-CN" altLang="en-US" sz="2200" dirty="0" smtClean="0"/>
              <a:t>培养</a:t>
            </a:r>
            <a:r>
              <a:rPr lang="zh-CN" altLang="en-US" sz="2200" dirty="0"/>
              <a:t>能动性和创意性人才，引导教育的国家化和先进化。自学校成立以来已</a:t>
            </a:r>
            <a:r>
              <a:rPr lang="zh-CN" altLang="en-US" sz="2200" dirty="0" smtClean="0"/>
              <a:t>经向</a:t>
            </a:r>
            <a:r>
              <a:rPr lang="zh-CN" altLang="en-US" sz="2200" dirty="0"/>
              <a:t>社</a:t>
            </a:r>
            <a:r>
              <a:rPr lang="zh-CN" altLang="en-US" sz="2200" dirty="0" smtClean="0"/>
              <a:t>会培养出了</a:t>
            </a:r>
            <a:r>
              <a:rPr lang="en-US" altLang="zh-CN" sz="2200" dirty="0" smtClean="0"/>
              <a:t>20</a:t>
            </a:r>
            <a:r>
              <a:rPr lang="zh-CN" altLang="en-US" sz="2200" dirty="0" smtClean="0"/>
              <a:t>万</a:t>
            </a:r>
            <a:r>
              <a:rPr lang="zh-CN" altLang="en-US" sz="2200" dirty="0"/>
              <a:t>名优秀人才，下设</a:t>
            </a:r>
            <a:r>
              <a:rPr lang="en-US" altLang="zh-CN" sz="2200" dirty="0" smtClean="0"/>
              <a:t>11</a:t>
            </a:r>
            <a:r>
              <a:rPr lang="zh-CN" altLang="en-US" sz="2200" dirty="0" smtClean="0"/>
              <a:t>个</a:t>
            </a:r>
            <a:r>
              <a:rPr lang="zh-CN" altLang="en-US" sz="2200" dirty="0"/>
              <a:t>学院</a:t>
            </a:r>
            <a:r>
              <a:rPr lang="zh-CN" altLang="en-US" sz="2200" dirty="0" smtClean="0"/>
              <a:t>、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个学部、</a:t>
            </a:r>
            <a:r>
              <a:rPr lang="en-US" altLang="zh-CN" sz="2200" dirty="0"/>
              <a:t>10</a:t>
            </a:r>
            <a:r>
              <a:rPr lang="zh-CN" altLang="en-US" sz="2200" dirty="0"/>
              <a:t>个研究生院</a:t>
            </a:r>
            <a:r>
              <a:rPr lang="zh-CN" altLang="en-US" sz="2200" dirty="0" smtClean="0"/>
              <a:t>，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万</a:t>
            </a:r>
            <a:r>
              <a:rPr lang="zh-CN" altLang="en-US" sz="2200" dirty="0"/>
              <a:t>多名学生在这里深造。东亚大学谨遵自由、真理、正义的校训，自由探</a:t>
            </a:r>
            <a:r>
              <a:rPr lang="zh-CN" altLang="en-US" sz="2200" dirty="0" smtClean="0"/>
              <a:t>索科</a:t>
            </a:r>
            <a:r>
              <a:rPr lang="zh-CN" altLang="en-US" sz="2200" dirty="0"/>
              <a:t>学知识和技术，培养学生为国家和人类社会发展做贡献的领导能力。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4660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971600" y="476672"/>
            <a:ext cx="7125113" cy="924475"/>
          </a:xfrm>
        </p:spPr>
        <p:txBody>
          <a:bodyPr/>
          <a:lstStyle/>
          <a:p>
            <a:pPr algn="l"/>
            <a:r>
              <a:rPr lang="en-US" altLang="ko-K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Dong-A </a:t>
            </a:r>
            <a:r>
              <a:rPr lang="en-US" altLang="ko-K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com\Desktop\sn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16117"/>
            <a:ext cx="5012748" cy="313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934" y="4176015"/>
            <a:ext cx="3717959" cy="2478639"/>
          </a:xfrm>
          <a:prstGeom prst="rect">
            <a:avLst/>
          </a:prstGeom>
        </p:spPr>
      </p:pic>
      <p:pic>
        <p:nvPicPr>
          <p:cNvPr id="4" name="Picture 3" descr="C:\Documents and Settings\com\Application Data\Tencent\Users\1103091603\QQ\WinTemp\RichOle\}S72NSM2_1`Z1L{RH%H0BD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73" y="1466580"/>
            <a:ext cx="3950788" cy="259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526329"/>
            <a:ext cx="3717959" cy="247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0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学校和住宿环境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83568" y="2060848"/>
            <a:ext cx="7408333" cy="3705275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东亚大学 富民校区 宿舍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- </a:t>
            </a:r>
            <a:r>
              <a:rPr lang="zh-CN" altLang="en-US" sz="2400" dirty="0" smtClean="0"/>
              <a:t>釜</a:t>
            </a:r>
            <a:r>
              <a:rPr lang="zh-CN" altLang="en-US" sz="2400" dirty="0"/>
              <a:t>山市中心南</a:t>
            </a:r>
            <a:r>
              <a:rPr lang="zh-CN" altLang="en-US" sz="2400" dirty="0" smtClean="0"/>
              <a:t>浦洞附近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/>
              <a:t> 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 交通便利（地铁站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分钟）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周</a:t>
            </a:r>
            <a:r>
              <a:rPr lang="zh-CN" altLang="en-US" sz="2400" dirty="0" smtClean="0"/>
              <a:t>边有龙头山公园等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ko-KR" sz="2400" dirty="0"/>
          </a:p>
          <a:p>
            <a:r>
              <a:rPr lang="zh-CN" altLang="en-US" sz="2400" dirty="0" smtClean="0"/>
              <a:t>校内宿舍：</a:t>
            </a:r>
            <a:r>
              <a:rPr lang="zh-CN" altLang="en-US" sz="2400" dirty="0"/>
              <a:t>双人</a:t>
            </a:r>
            <a:r>
              <a:rPr lang="zh-CN" altLang="en-US" sz="2400" dirty="0" smtClean="0"/>
              <a:t>一间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 地暖，洗手间等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0992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学校和住宿环境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5" y="1838130"/>
            <a:ext cx="4006485" cy="2670990"/>
          </a:xfr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19063"/>
            <a:ext cx="3962532" cy="269005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062170"/>
            <a:ext cx="3744416" cy="279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649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6000" b="1" dirty="0" smtClean="0">
                <a:solidFill>
                  <a:srgbClr val="FFFF00"/>
                </a:solidFill>
              </a:rPr>
              <a:t>Dong-A K.W.S.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2420888"/>
            <a:ext cx="7408333" cy="34506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altLang="ko-KR" sz="2100" dirty="0" smtClean="0"/>
          </a:p>
          <a:p>
            <a:pPr marL="0" indent="0" algn="ctr">
              <a:buNone/>
            </a:pPr>
            <a:r>
              <a:rPr lang="en-US" altLang="ko-KR" sz="2000" b="1" u="sng" dirty="0" smtClean="0">
                <a:solidFill>
                  <a:srgbClr val="FFC000"/>
                </a:solidFill>
              </a:rPr>
              <a:t>2018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年 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1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月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22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日（</a:t>
            </a:r>
            <a:r>
              <a:rPr lang="zh-CN" altLang="en-US" sz="2000" b="1" u="sng" dirty="0">
                <a:solidFill>
                  <a:srgbClr val="FFC000"/>
                </a:solidFill>
              </a:rPr>
              <a:t>周一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）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- 2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月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2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日（周五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)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，</a:t>
            </a:r>
            <a:r>
              <a:rPr lang="en-US" altLang="zh-CN" sz="2000" b="1" u="sng" dirty="0" smtClean="0">
                <a:solidFill>
                  <a:srgbClr val="FFC000"/>
                </a:solidFill>
              </a:rPr>
              <a:t>2</a:t>
            </a:r>
            <a:r>
              <a:rPr lang="zh-CN" altLang="en-US" sz="2000" b="1" u="sng" dirty="0" smtClean="0">
                <a:solidFill>
                  <a:srgbClr val="FFC000"/>
                </a:solidFill>
              </a:rPr>
              <a:t>周</a:t>
            </a:r>
            <a:endParaRPr lang="en-US" altLang="zh-CN" sz="2000" b="1" u="sng" dirty="0" smtClean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US" altLang="zh-CN" sz="21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100" dirty="0" smtClean="0"/>
              <a:t> 东亚大学</a:t>
            </a:r>
            <a:r>
              <a:rPr lang="en-US" altLang="zh-CN" sz="2100" dirty="0" smtClean="0"/>
              <a:t>K.W.S.</a:t>
            </a:r>
            <a:r>
              <a:rPr lang="zh-CN" altLang="en-US" sz="2100" dirty="0" smtClean="0"/>
              <a:t>活动是专门为了中国学生到韩国釜山学习韩语，体验韩国文化，跟韩国学生一起进行交流，通过这些活动促使参加的学生培养出国际化力量。</a:t>
            </a:r>
            <a:endParaRPr lang="en-US" altLang="zh-CN" sz="2100" dirty="0" smtClean="0"/>
          </a:p>
          <a:p>
            <a:pPr marL="0" indent="0">
              <a:buNone/>
            </a:pPr>
            <a:endParaRPr lang="en-US" altLang="ko-KR" sz="210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学习韩国语</a:t>
            </a:r>
            <a:endParaRPr lang="en-US" altLang="zh-CN" sz="20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00" dirty="0"/>
              <a:t>学</a:t>
            </a:r>
            <a:r>
              <a:rPr lang="zh-CN" altLang="en-US" sz="2000" dirty="0" smtClean="0"/>
              <a:t>习韩国概况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00" dirty="0"/>
              <a:t>企</a:t>
            </a:r>
            <a:r>
              <a:rPr lang="zh-CN" altLang="en-US" sz="2000" dirty="0" smtClean="0"/>
              <a:t>业探访，</a:t>
            </a:r>
            <a:r>
              <a:rPr lang="zh-CN" altLang="en-US" sz="2000" b="1" dirty="0" smtClean="0"/>
              <a:t>文化交流</a:t>
            </a:r>
            <a:endParaRPr lang="en-US" altLang="ko-KR" sz="2000" b="1" dirty="0"/>
          </a:p>
          <a:p>
            <a:pPr marL="0" indent="0" algn="ctr">
              <a:buNone/>
            </a:pPr>
            <a:endParaRPr lang="ko-KR" altLang="en-US" sz="2100" dirty="0"/>
          </a:p>
        </p:txBody>
      </p:sp>
    </p:spTree>
    <p:extLst>
      <p:ext uri="{BB962C8B-B14F-4D97-AF65-F5344CB8AC3E}">
        <p14:creationId xmlns:p14="http://schemas.microsoft.com/office/powerpoint/2010/main" xmlns="" val="121662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125113" cy="924475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教育内容</a:t>
            </a:r>
            <a:endParaRPr lang="ko-KR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27584" y="2498584"/>
            <a:ext cx="7408333" cy="345069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zh-CN" altLang="en-US" sz="2200" dirty="0" smtClean="0"/>
              <a:t>韩国语教育</a:t>
            </a:r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- </a:t>
            </a:r>
            <a:r>
              <a:rPr lang="zh-CN" altLang="en-US" sz="2200" dirty="0" smtClean="0"/>
              <a:t>每天上午</a:t>
            </a:r>
            <a:r>
              <a:rPr lang="en-US" altLang="zh-CN" sz="2200" dirty="0" smtClean="0"/>
              <a:t>09:00~11:30</a:t>
            </a:r>
          </a:p>
          <a:p>
            <a:pPr marL="0" indent="0">
              <a:buNone/>
            </a:pPr>
            <a:endParaRPr lang="en-US" altLang="zh-CN" sz="22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zh-CN" altLang="en-US" sz="2200" dirty="0" smtClean="0"/>
              <a:t>中文专用课程</a:t>
            </a:r>
            <a:r>
              <a:rPr lang="en-US" altLang="zh-CN" sz="2200" dirty="0" smtClean="0"/>
              <a:t>(</a:t>
            </a:r>
            <a:r>
              <a:rPr lang="zh-CN" altLang="en-US" sz="2200" dirty="0" smtClean="0"/>
              <a:t>暂定</a:t>
            </a:r>
            <a:r>
              <a:rPr lang="en-US" altLang="zh-CN" sz="2200" dirty="0" smtClean="0"/>
              <a:t>)</a:t>
            </a:r>
          </a:p>
          <a:p>
            <a:pPr>
              <a:buFontTx/>
              <a:buChar char="-"/>
            </a:pPr>
            <a:r>
              <a:rPr lang="zh-CN" altLang="en-US" sz="2200" dirty="0" smtClean="0"/>
              <a:t>韩国概况</a:t>
            </a:r>
            <a:endParaRPr lang="en-US" altLang="zh-CN" sz="2200" dirty="0" smtClean="0"/>
          </a:p>
          <a:p>
            <a:pPr>
              <a:buFontTx/>
              <a:buChar char="-"/>
            </a:pPr>
            <a:r>
              <a:rPr lang="zh-CN" altLang="en-US" sz="2200" dirty="0" smtClean="0"/>
              <a:t>韩国生活</a:t>
            </a:r>
            <a:endParaRPr lang="en-US" altLang="zh-CN" sz="2200" dirty="0" smtClean="0"/>
          </a:p>
          <a:p>
            <a:pPr>
              <a:buFontTx/>
              <a:buChar char="-"/>
            </a:pPr>
            <a:endParaRPr lang="en-US" altLang="ko-KR" sz="2200" dirty="0"/>
          </a:p>
          <a:p>
            <a:pPr>
              <a:buFont typeface="Wingdings" panose="05000000000000000000" pitchFamily="2" charset="2"/>
              <a:buChar char="v"/>
            </a:pPr>
            <a:r>
              <a:rPr lang="zh-CN" altLang="en-US" sz="2200" dirty="0" smtClean="0"/>
              <a:t>提供</a:t>
            </a:r>
            <a:r>
              <a:rPr lang="en-US" altLang="zh-CN" sz="2200" dirty="0" smtClean="0"/>
              <a:t>KWS</a:t>
            </a:r>
            <a:r>
              <a:rPr lang="zh-CN" altLang="en-US" sz="2200" dirty="0" smtClean="0"/>
              <a:t>活动结业证书</a:t>
            </a:r>
            <a:endParaRPr lang="en-US" altLang="ko-KR" sz="2200" dirty="0"/>
          </a:p>
          <a:p>
            <a:pPr marL="0" indent="0">
              <a:buNone/>
            </a:pP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xmlns="" val="10223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TC102455519[[fn=겨울]]</Template>
  <TotalTime>2180</TotalTime>
  <Words>2106</Words>
  <Application>Microsoft Office PowerPoint</Application>
  <PresentationFormat>全屏显示(4:3)</PresentationFormat>
  <Paragraphs>187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Winter</vt:lpstr>
      <vt:lpstr>韩国冬季国际学校 感受釜山  2018 Korean Winter Session </vt:lpstr>
      <vt:lpstr>幻灯片 2</vt:lpstr>
      <vt:lpstr>釜山 韩国第二城市， 第一港口</vt:lpstr>
      <vt:lpstr>Dong-A University</vt:lpstr>
      <vt:lpstr>Dong-A University</vt:lpstr>
      <vt:lpstr>学校和住宿环境</vt:lpstr>
      <vt:lpstr>学校和住宿环境</vt:lpstr>
      <vt:lpstr>Dong-A K.W.S.</vt:lpstr>
      <vt:lpstr>教育内容</vt:lpstr>
      <vt:lpstr>学生之间交流 </vt:lpstr>
      <vt:lpstr>日程(第一周）</vt:lpstr>
      <vt:lpstr>日程(第二周）</vt:lpstr>
      <vt:lpstr>文化探访（全州韩屋村）</vt:lpstr>
      <vt:lpstr>文化探访（全州韩屋村）</vt:lpstr>
      <vt:lpstr>文化探访（全州韩屋村）</vt:lpstr>
      <vt:lpstr>文化探访（国际海洋博物馆）</vt:lpstr>
      <vt:lpstr>文化探访（桑拿-新世界百货店）</vt:lpstr>
      <vt:lpstr>学生交流（Running Man）</vt:lpstr>
      <vt:lpstr>文化探访（制作陶瓷）</vt:lpstr>
      <vt:lpstr>文化交流（紫菜包饭）</vt:lpstr>
      <vt:lpstr>文化探访（茂朱）</vt:lpstr>
      <vt:lpstr>文化探访（冰雪城市-茂朱）</vt:lpstr>
      <vt:lpstr>学生交流（我们亲密一点儿）</vt:lpstr>
      <vt:lpstr>2010~2015 K.S.S. /K.W.S. 一起来分享一下我们的美好回忆！</vt:lpstr>
      <vt:lpstr>报名方式</vt:lpstr>
      <vt:lpstr>费用(1)</vt:lpstr>
      <vt:lpstr>费用(2)</vt:lpstr>
      <vt:lpstr>常见问题（1）</vt:lpstr>
      <vt:lpstr>常见问题（2）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韩国夏季国际学校 感受韩国釜山东亚大学 International Summer School Korean Summer Session</dc:title>
  <dc:creator>김성태</dc:creator>
  <cp:lastModifiedBy>张弛</cp:lastModifiedBy>
  <cp:revision>155</cp:revision>
  <cp:lastPrinted>2014-09-24T04:08:15Z</cp:lastPrinted>
  <dcterms:created xsi:type="dcterms:W3CDTF">2014-03-18T04:13:49Z</dcterms:created>
  <dcterms:modified xsi:type="dcterms:W3CDTF">2017-10-20T07:58:01Z</dcterms:modified>
</cp:coreProperties>
</file>