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s/slide10.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docProps/custom.xml" ContentType="application/vnd.openxmlformats-officedocument.custom-properties+xml"/>
  <Default Extension="wdp" ContentType="image/vnd.ms-photo"/>
  <Override PartName="/ppt/slideLayouts/slideLayout10.xml" ContentType="application/vnd.openxmlformats-officedocument.presentationml.slideLayout+xml"/>
  <Override PartName="/ppt/tags/tag14.xml" ContentType="application/vnd.openxmlformats-officedocument.presentationml.tags+xml"/>
  <Override PartName="/ppt/tags/tag15.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presentation.xml" ContentType="application/vnd.openxmlformats-officedocument.presentationml.presentation.main+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2"/>
  </p:notesMasterIdLst>
  <p:sldIdLst>
    <p:sldId id="276" r:id="rId2"/>
    <p:sldId id="275" r:id="rId3"/>
    <p:sldId id="260" r:id="rId4"/>
    <p:sldId id="280" r:id="rId5"/>
    <p:sldId id="297" r:id="rId6"/>
    <p:sldId id="305" r:id="rId7"/>
    <p:sldId id="289" r:id="rId8"/>
    <p:sldId id="291" r:id="rId9"/>
    <p:sldId id="292" r:id="rId10"/>
    <p:sldId id="288" r:id="rId11"/>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2E8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1" d="100"/>
          <a:sy n="101" d="100"/>
        </p:scale>
        <p:origin x="-90"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2019-3-18</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pPr marL="0" marR="0" lvl="0" indent="0" algn="r" defTabSz="914400" eaLnBrk="0" fontAlgn="base" latinLnBrk="0" hangingPunct="0">
                <a:lnSpc>
                  <a:spcPct val="100000"/>
                </a:lnSpc>
                <a:spcBef>
                  <a:spcPct val="0"/>
                </a:spcBef>
                <a:spcAft>
                  <a:spcPct val="0"/>
                </a:spcAft>
                <a:buClrTx/>
                <a:buSzTx/>
                <a:buFontTx/>
                <a:buNone/>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t="-218"/>
          <a:stretch>
            <a:fillRect/>
          </a:stretch>
        </p:blipFill>
        <p:spPr>
          <a:xfrm>
            <a:off x="7188972" y="1982093"/>
            <a:ext cx="4464044" cy="3103090"/>
          </a:xfrm>
          <a:prstGeom prst="rect">
            <a:avLst/>
          </a:prstGeom>
        </p:spPr>
      </p:pic>
      <p:sp>
        <p:nvSpPr>
          <p:cNvPr id="8" name="矩形 7"/>
          <p:cNvSpPr/>
          <p:nvPr/>
        </p:nvSpPr>
        <p:spPr>
          <a:xfrm>
            <a:off x="6900940" y="3023241"/>
            <a:ext cx="4752528"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900940" y="4077072"/>
            <a:ext cx="4752528"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rot="5400000">
            <a:off x="5905629" y="3910201"/>
            <a:ext cx="4752528"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7008356" y="3910199"/>
            <a:ext cx="4752528"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5400000">
            <a:off x="8174960" y="3982207"/>
            <a:ext cx="4752528"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7476" y="1988839"/>
            <a:ext cx="6455246" cy="30963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314812" y="3068960"/>
            <a:ext cx="1060688" cy="1034401"/>
          </a:xfrm>
          <a:prstGeom prst="rect">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421220" y="1988840"/>
            <a:ext cx="1106408" cy="1034401"/>
          </a:xfrm>
          <a:prstGeom prst="rect">
            <a:avLst/>
          </a:prstGeom>
          <a:solidFill>
            <a:schemeClr val="accent4">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188972" y="4122790"/>
            <a:ext cx="1080120" cy="962394"/>
          </a:xfrm>
          <a:prstGeom prst="rect">
            <a:avLst/>
          </a:prstGeom>
          <a:solidFill>
            <a:schemeClr val="accent4">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
          <p:cNvSpPr/>
          <p:nvPr/>
        </p:nvSpPr>
        <p:spPr>
          <a:xfrm>
            <a:off x="10510842" y="1"/>
            <a:ext cx="1512168" cy="1196752"/>
          </a:xfrm>
          <a:custGeom>
            <a:avLst/>
            <a:gdLst>
              <a:gd name="connsiteX0" fmla="*/ 0 w 1512168"/>
              <a:gd name="connsiteY0" fmla="*/ 0 h 1268760"/>
              <a:gd name="connsiteX1" fmla="*/ 1512168 w 1512168"/>
              <a:gd name="connsiteY1" fmla="*/ 0 h 1268760"/>
              <a:gd name="connsiteX2" fmla="*/ 1512168 w 1512168"/>
              <a:gd name="connsiteY2" fmla="*/ 1268760 h 1268760"/>
              <a:gd name="connsiteX3" fmla="*/ 0 w 1512168"/>
              <a:gd name="connsiteY3" fmla="*/ 1268760 h 1268760"/>
              <a:gd name="connsiteX4" fmla="*/ 0 w 1512168"/>
              <a:gd name="connsiteY4" fmla="*/ 0 h 1268760"/>
              <a:gd name="connsiteX0-1" fmla="*/ 0 w 1512168"/>
              <a:gd name="connsiteY0-2" fmla="*/ 0 h 1268760"/>
              <a:gd name="connsiteX1-3" fmla="*/ 1512168 w 1512168"/>
              <a:gd name="connsiteY1-4" fmla="*/ 0 h 1268760"/>
              <a:gd name="connsiteX2-5" fmla="*/ 1512168 w 1512168"/>
              <a:gd name="connsiteY2-6" fmla="*/ 1268760 h 1268760"/>
              <a:gd name="connsiteX3-7" fmla="*/ 742727 w 1512168"/>
              <a:gd name="connsiteY3-8" fmla="*/ 1257300 h 1268760"/>
              <a:gd name="connsiteX4-9" fmla="*/ 0 w 1512168"/>
              <a:gd name="connsiteY4-10" fmla="*/ 1268760 h 1268760"/>
              <a:gd name="connsiteX5" fmla="*/ 0 w 1512168"/>
              <a:gd name="connsiteY5" fmla="*/ 0 h 1268760"/>
              <a:gd name="connsiteX0-11" fmla="*/ 0 w 1512168"/>
              <a:gd name="connsiteY0-12" fmla="*/ 0 h 1643063"/>
              <a:gd name="connsiteX1-13" fmla="*/ 1512168 w 1512168"/>
              <a:gd name="connsiteY1-14" fmla="*/ 0 h 1643063"/>
              <a:gd name="connsiteX2-15" fmla="*/ 1512168 w 1512168"/>
              <a:gd name="connsiteY2-16" fmla="*/ 1268760 h 1643063"/>
              <a:gd name="connsiteX3-17" fmla="*/ 757014 w 1512168"/>
              <a:gd name="connsiteY3-18" fmla="*/ 1643063 h 1643063"/>
              <a:gd name="connsiteX4-19" fmla="*/ 0 w 1512168"/>
              <a:gd name="connsiteY4-20" fmla="*/ 1268760 h 1643063"/>
              <a:gd name="connsiteX5-21" fmla="*/ 0 w 1512168"/>
              <a:gd name="connsiteY5-22" fmla="*/ 0 h 16430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512168" h="1643063">
                <a:moveTo>
                  <a:pt x="0" y="0"/>
                </a:moveTo>
                <a:lnTo>
                  <a:pt x="1512168" y="0"/>
                </a:lnTo>
                <a:lnTo>
                  <a:pt x="1512168" y="1268760"/>
                </a:lnTo>
                <a:lnTo>
                  <a:pt x="757014" y="1643063"/>
                </a:lnTo>
                <a:lnTo>
                  <a:pt x="0" y="1268760"/>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9" name="图形 1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679321" y="184571"/>
            <a:ext cx="1175210" cy="827613"/>
          </a:xfrm>
          <a:prstGeom prst="rect">
            <a:avLst/>
          </a:prstGeom>
        </p:spPr>
      </p:pic>
      <p:sp>
        <p:nvSpPr>
          <p:cNvPr id="2" name="标题 1"/>
          <p:cNvSpPr>
            <a:spLocks noGrp="1"/>
          </p:cNvSpPr>
          <p:nvPr>
            <p:ph type="ctrTitle" hasCustomPrompt="1"/>
          </p:nvPr>
        </p:nvSpPr>
        <p:spPr>
          <a:xfrm>
            <a:off x="828888" y="2537052"/>
            <a:ext cx="5832422" cy="1179091"/>
          </a:xfrm>
          <a:noFill/>
        </p:spPr>
        <p:txBody>
          <a:bodyPr anchor="b">
            <a:normAutofit/>
          </a:bodyPr>
          <a:lstStyle>
            <a:lvl1pPr algn="dist">
              <a:defRPr sz="5400">
                <a:solidFill>
                  <a:schemeClr val="bg1"/>
                </a:solidFill>
              </a:defRPr>
            </a:lvl1pPr>
          </a:lstStyle>
          <a:p>
            <a:r>
              <a:rPr lang="zh-CN" altLang="en-US" dirty="0"/>
              <a:t>单击此处编辑标题</a:t>
            </a:r>
          </a:p>
        </p:txBody>
      </p:sp>
      <p:sp>
        <p:nvSpPr>
          <p:cNvPr id="3" name="副标题 2"/>
          <p:cNvSpPr>
            <a:spLocks noGrp="1"/>
          </p:cNvSpPr>
          <p:nvPr>
            <p:ph type="subTitle" idx="1"/>
          </p:nvPr>
        </p:nvSpPr>
        <p:spPr>
          <a:xfrm>
            <a:off x="828888" y="3782819"/>
            <a:ext cx="5832422" cy="942325"/>
          </a:xfrm>
          <a:noFill/>
        </p:spPr>
        <p:txBody>
          <a:bodyPr>
            <a:normAutofit/>
          </a:bodyPr>
          <a:lstStyle>
            <a:lvl1pPr marL="0" indent="0" algn="dis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750"/>
                                        <p:tgtEl>
                                          <p:spTgt spid="11"/>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750"/>
                                        <p:tgtEl>
                                          <p:spTgt spid="12"/>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750"/>
                                        <p:tgtEl>
                                          <p:spTgt spid="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750"/>
                                        <p:tgtEl>
                                          <p:spTgt spid="9"/>
                                        </p:tgtEl>
                                      </p:cBhvr>
                                    </p:animEffect>
                                  </p:childTnLst>
                                </p:cTn>
                              </p:par>
                              <p:par>
                                <p:cTn id="24" presetID="31" presetClass="entr" presetSubtype="0" fill="hold" grpId="0" nodeType="withEffect">
                                  <p:stCondLst>
                                    <p:cond delay="10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1000" fill="hold"/>
                                        <p:tgtEl>
                                          <p:spTgt spid="16"/>
                                        </p:tgtEl>
                                        <p:attrNameLst>
                                          <p:attrName>ppt_w</p:attrName>
                                        </p:attrNameLst>
                                      </p:cBhvr>
                                      <p:tavLst>
                                        <p:tav tm="0">
                                          <p:val>
                                            <p:fltVal val="0"/>
                                          </p:val>
                                        </p:tav>
                                        <p:tav tm="100000">
                                          <p:val>
                                            <p:strVal val="#ppt_w"/>
                                          </p:val>
                                        </p:tav>
                                      </p:tavLst>
                                    </p:anim>
                                    <p:anim calcmode="lin" valueType="num">
                                      <p:cBhvr>
                                        <p:cTn id="27" dur="1000" fill="hold"/>
                                        <p:tgtEl>
                                          <p:spTgt spid="16"/>
                                        </p:tgtEl>
                                        <p:attrNameLst>
                                          <p:attrName>ppt_h</p:attrName>
                                        </p:attrNameLst>
                                      </p:cBhvr>
                                      <p:tavLst>
                                        <p:tav tm="0">
                                          <p:val>
                                            <p:fltVal val="0"/>
                                          </p:val>
                                        </p:tav>
                                        <p:tav tm="100000">
                                          <p:val>
                                            <p:strVal val="#ppt_h"/>
                                          </p:val>
                                        </p:tav>
                                      </p:tavLst>
                                    </p:anim>
                                    <p:anim calcmode="lin" valueType="num">
                                      <p:cBhvr>
                                        <p:cTn id="28" dur="1000" fill="hold"/>
                                        <p:tgtEl>
                                          <p:spTgt spid="16"/>
                                        </p:tgtEl>
                                        <p:attrNameLst>
                                          <p:attrName>style.rotation</p:attrName>
                                        </p:attrNameLst>
                                      </p:cBhvr>
                                      <p:tavLst>
                                        <p:tav tm="0">
                                          <p:val>
                                            <p:fltVal val="90"/>
                                          </p:val>
                                        </p:tav>
                                        <p:tav tm="100000">
                                          <p:val>
                                            <p:fltVal val="0"/>
                                          </p:val>
                                        </p:tav>
                                      </p:tavLst>
                                    </p:anim>
                                    <p:animEffect transition="in" filter="fade">
                                      <p:cBhvr>
                                        <p:cTn id="29" dur="1000"/>
                                        <p:tgtEl>
                                          <p:spTgt spid="16"/>
                                        </p:tgtEl>
                                      </p:cBhvr>
                                    </p:animEffect>
                                  </p:childTnLst>
                                </p:cTn>
                              </p:par>
                              <p:par>
                                <p:cTn id="30" presetID="31" presetClass="entr" presetSubtype="0" fill="hold" grpId="0" nodeType="withEffect">
                                  <p:stCondLst>
                                    <p:cond delay="1000"/>
                                  </p:stCondLst>
                                  <p:childTnLst>
                                    <p:set>
                                      <p:cBhvr>
                                        <p:cTn id="31" dur="1" fill="hold">
                                          <p:stCondLst>
                                            <p:cond delay="0"/>
                                          </p:stCondLst>
                                        </p:cTn>
                                        <p:tgtEl>
                                          <p:spTgt spid="15"/>
                                        </p:tgtEl>
                                        <p:attrNameLst>
                                          <p:attrName>style.visibility</p:attrName>
                                        </p:attrNameLst>
                                      </p:cBhvr>
                                      <p:to>
                                        <p:strVal val="visible"/>
                                      </p:to>
                                    </p:set>
                                    <p:anim calcmode="lin" valueType="num">
                                      <p:cBhvr>
                                        <p:cTn id="32" dur="1000" fill="hold"/>
                                        <p:tgtEl>
                                          <p:spTgt spid="15"/>
                                        </p:tgtEl>
                                        <p:attrNameLst>
                                          <p:attrName>ppt_w</p:attrName>
                                        </p:attrNameLst>
                                      </p:cBhvr>
                                      <p:tavLst>
                                        <p:tav tm="0">
                                          <p:val>
                                            <p:fltVal val="0"/>
                                          </p:val>
                                        </p:tav>
                                        <p:tav tm="100000">
                                          <p:val>
                                            <p:strVal val="#ppt_w"/>
                                          </p:val>
                                        </p:tav>
                                      </p:tavLst>
                                    </p:anim>
                                    <p:anim calcmode="lin" valueType="num">
                                      <p:cBhvr>
                                        <p:cTn id="33" dur="1000" fill="hold"/>
                                        <p:tgtEl>
                                          <p:spTgt spid="15"/>
                                        </p:tgtEl>
                                        <p:attrNameLst>
                                          <p:attrName>ppt_h</p:attrName>
                                        </p:attrNameLst>
                                      </p:cBhvr>
                                      <p:tavLst>
                                        <p:tav tm="0">
                                          <p:val>
                                            <p:fltVal val="0"/>
                                          </p:val>
                                        </p:tav>
                                        <p:tav tm="100000">
                                          <p:val>
                                            <p:strVal val="#ppt_h"/>
                                          </p:val>
                                        </p:tav>
                                      </p:tavLst>
                                    </p:anim>
                                    <p:anim calcmode="lin" valueType="num">
                                      <p:cBhvr>
                                        <p:cTn id="34" dur="1000" fill="hold"/>
                                        <p:tgtEl>
                                          <p:spTgt spid="15"/>
                                        </p:tgtEl>
                                        <p:attrNameLst>
                                          <p:attrName>style.rotation</p:attrName>
                                        </p:attrNameLst>
                                      </p:cBhvr>
                                      <p:tavLst>
                                        <p:tav tm="0">
                                          <p:val>
                                            <p:fltVal val="90"/>
                                          </p:val>
                                        </p:tav>
                                        <p:tav tm="100000">
                                          <p:val>
                                            <p:fltVal val="0"/>
                                          </p:val>
                                        </p:tav>
                                      </p:tavLst>
                                    </p:anim>
                                    <p:animEffect transition="in" filter="fade">
                                      <p:cBhvr>
                                        <p:cTn id="35" dur="1000"/>
                                        <p:tgtEl>
                                          <p:spTgt spid="15"/>
                                        </p:tgtEl>
                                      </p:cBhvr>
                                    </p:animEffect>
                                  </p:childTnLst>
                                </p:cTn>
                              </p:par>
                              <p:par>
                                <p:cTn id="36" presetID="31" presetClass="entr" presetSubtype="0" fill="hold" grpId="0" nodeType="withEffect">
                                  <p:stCondLst>
                                    <p:cond delay="1000"/>
                                  </p:stCondLst>
                                  <p:childTnLst>
                                    <p:set>
                                      <p:cBhvr>
                                        <p:cTn id="37" dur="1" fill="hold">
                                          <p:stCondLst>
                                            <p:cond delay="0"/>
                                          </p:stCondLst>
                                        </p:cTn>
                                        <p:tgtEl>
                                          <p:spTgt spid="17"/>
                                        </p:tgtEl>
                                        <p:attrNameLst>
                                          <p:attrName>style.visibility</p:attrName>
                                        </p:attrNameLst>
                                      </p:cBhvr>
                                      <p:to>
                                        <p:strVal val="visible"/>
                                      </p:to>
                                    </p:set>
                                    <p:anim calcmode="lin" valueType="num">
                                      <p:cBhvr>
                                        <p:cTn id="38" dur="1000" fill="hold"/>
                                        <p:tgtEl>
                                          <p:spTgt spid="17"/>
                                        </p:tgtEl>
                                        <p:attrNameLst>
                                          <p:attrName>ppt_w</p:attrName>
                                        </p:attrNameLst>
                                      </p:cBhvr>
                                      <p:tavLst>
                                        <p:tav tm="0">
                                          <p:val>
                                            <p:fltVal val="0"/>
                                          </p:val>
                                        </p:tav>
                                        <p:tav tm="100000">
                                          <p:val>
                                            <p:strVal val="#ppt_w"/>
                                          </p:val>
                                        </p:tav>
                                      </p:tavLst>
                                    </p:anim>
                                    <p:anim calcmode="lin" valueType="num">
                                      <p:cBhvr>
                                        <p:cTn id="39" dur="1000" fill="hold"/>
                                        <p:tgtEl>
                                          <p:spTgt spid="17"/>
                                        </p:tgtEl>
                                        <p:attrNameLst>
                                          <p:attrName>ppt_h</p:attrName>
                                        </p:attrNameLst>
                                      </p:cBhvr>
                                      <p:tavLst>
                                        <p:tav tm="0">
                                          <p:val>
                                            <p:fltVal val="0"/>
                                          </p:val>
                                        </p:tav>
                                        <p:tav tm="100000">
                                          <p:val>
                                            <p:strVal val="#ppt_h"/>
                                          </p:val>
                                        </p:tav>
                                      </p:tavLst>
                                    </p:anim>
                                    <p:anim calcmode="lin" valueType="num">
                                      <p:cBhvr>
                                        <p:cTn id="40" dur="1000" fill="hold"/>
                                        <p:tgtEl>
                                          <p:spTgt spid="17"/>
                                        </p:tgtEl>
                                        <p:attrNameLst>
                                          <p:attrName>style.rotation</p:attrName>
                                        </p:attrNameLst>
                                      </p:cBhvr>
                                      <p:tavLst>
                                        <p:tav tm="0">
                                          <p:val>
                                            <p:fltVal val="90"/>
                                          </p:val>
                                        </p:tav>
                                        <p:tav tm="100000">
                                          <p:val>
                                            <p:fltVal val="0"/>
                                          </p:val>
                                        </p:tav>
                                      </p:tavLst>
                                    </p:anim>
                                    <p:animEffect transition="in" filter="fade">
                                      <p:cBhvr>
                                        <p:cTn id="41" dur="1000"/>
                                        <p:tgtEl>
                                          <p:spTgt spid="17"/>
                                        </p:tgtEl>
                                      </p:cBhvr>
                                    </p:animEffect>
                                  </p:childTnLst>
                                </p:cTn>
                              </p:par>
                            </p:childTnLst>
                          </p:cTn>
                        </p:par>
                        <p:par>
                          <p:cTn id="42" fill="hold">
                            <p:stCondLst>
                              <p:cond delay="1000"/>
                            </p:stCondLst>
                            <p:childTnLst>
                              <p:par>
                                <p:cTn id="43" presetID="47"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1000"/>
                                        <p:tgtEl>
                                          <p:spTgt spid="18"/>
                                        </p:tgtEl>
                                      </p:cBhvr>
                                    </p:animEffect>
                                    <p:anim calcmode="lin" valueType="num">
                                      <p:cBhvr>
                                        <p:cTn id="46" dur="1000" fill="hold"/>
                                        <p:tgtEl>
                                          <p:spTgt spid="18"/>
                                        </p:tgtEl>
                                        <p:attrNameLst>
                                          <p:attrName>ppt_x</p:attrName>
                                        </p:attrNameLst>
                                      </p:cBhvr>
                                      <p:tavLst>
                                        <p:tav tm="0">
                                          <p:val>
                                            <p:strVal val="#ppt_x"/>
                                          </p:val>
                                        </p:tav>
                                        <p:tav tm="100000">
                                          <p:val>
                                            <p:strVal val="#ppt_x"/>
                                          </p:val>
                                        </p:tav>
                                      </p:tavLst>
                                    </p:anim>
                                    <p:anim calcmode="lin" valueType="num">
                                      <p:cBhvr>
                                        <p:cTn id="4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4" grpId="0" bldLvl="0" animBg="1"/>
      <p:bldP spid="15" grpId="0" bldLvl="0" animBg="1"/>
      <p:bldP spid="16" grpId="0" bldLvl="0" animBg="1"/>
      <p:bldP spid="17" grpId="0" bldLvl="0" animBg="1"/>
      <p:bldP spid="18" grpId="0" bldLvl="0" animBg="1"/>
    </p:bldLst>
  </p:timing>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2019-3-18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tx2"/>
                </a:solidFill>
              </a:defRPr>
            </a:lvl1p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1"/>
          <p:cNvSpPr/>
          <p:nvPr/>
        </p:nvSpPr>
        <p:spPr>
          <a:xfrm>
            <a:off x="10510842" y="1"/>
            <a:ext cx="1512168" cy="1196752"/>
          </a:xfrm>
          <a:custGeom>
            <a:avLst/>
            <a:gdLst>
              <a:gd name="connsiteX0" fmla="*/ 0 w 1512168"/>
              <a:gd name="connsiteY0" fmla="*/ 0 h 1268760"/>
              <a:gd name="connsiteX1" fmla="*/ 1512168 w 1512168"/>
              <a:gd name="connsiteY1" fmla="*/ 0 h 1268760"/>
              <a:gd name="connsiteX2" fmla="*/ 1512168 w 1512168"/>
              <a:gd name="connsiteY2" fmla="*/ 1268760 h 1268760"/>
              <a:gd name="connsiteX3" fmla="*/ 0 w 1512168"/>
              <a:gd name="connsiteY3" fmla="*/ 1268760 h 1268760"/>
              <a:gd name="connsiteX4" fmla="*/ 0 w 1512168"/>
              <a:gd name="connsiteY4" fmla="*/ 0 h 1268760"/>
              <a:gd name="connsiteX0-1" fmla="*/ 0 w 1512168"/>
              <a:gd name="connsiteY0-2" fmla="*/ 0 h 1268760"/>
              <a:gd name="connsiteX1-3" fmla="*/ 1512168 w 1512168"/>
              <a:gd name="connsiteY1-4" fmla="*/ 0 h 1268760"/>
              <a:gd name="connsiteX2-5" fmla="*/ 1512168 w 1512168"/>
              <a:gd name="connsiteY2-6" fmla="*/ 1268760 h 1268760"/>
              <a:gd name="connsiteX3-7" fmla="*/ 742727 w 1512168"/>
              <a:gd name="connsiteY3-8" fmla="*/ 1257300 h 1268760"/>
              <a:gd name="connsiteX4-9" fmla="*/ 0 w 1512168"/>
              <a:gd name="connsiteY4-10" fmla="*/ 1268760 h 1268760"/>
              <a:gd name="connsiteX5" fmla="*/ 0 w 1512168"/>
              <a:gd name="connsiteY5" fmla="*/ 0 h 1268760"/>
              <a:gd name="connsiteX0-11" fmla="*/ 0 w 1512168"/>
              <a:gd name="connsiteY0-12" fmla="*/ 0 h 1643063"/>
              <a:gd name="connsiteX1-13" fmla="*/ 1512168 w 1512168"/>
              <a:gd name="connsiteY1-14" fmla="*/ 0 h 1643063"/>
              <a:gd name="connsiteX2-15" fmla="*/ 1512168 w 1512168"/>
              <a:gd name="connsiteY2-16" fmla="*/ 1268760 h 1643063"/>
              <a:gd name="connsiteX3-17" fmla="*/ 757014 w 1512168"/>
              <a:gd name="connsiteY3-18" fmla="*/ 1643063 h 1643063"/>
              <a:gd name="connsiteX4-19" fmla="*/ 0 w 1512168"/>
              <a:gd name="connsiteY4-20" fmla="*/ 1268760 h 1643063"/>
              <a:gd name="connsiteX5-21" fmla="*/ 0 w 1512168"/>
              <a:gd name="connsiteY5-22" fmla="*/ 0 h 16430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512168" h="1643063">
                <a:moveTo>
                  <a:pt x="0" y="0"/>
                </a:moveTo>
                <a:lnTo>
                  <a:pt x="1512168" y="0"/>
                </a:lnTo>
                <a:lnTo>
                  <a:pt x="1512168" y="1268760"/>
                </a:lnTo>
                <a:lnTo>
                  <a:pt x="757014" y="1643063"/>
                </a:lnTo>
                <a:lnTo>
                  <a:pt x="0" y="1268760"/>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9"/>
          <p:cNvSpPr txBox="1"/>
          <p:nvPr/>
        </p:nvSpPr>
        <p:spPr>
          <a:xfrm>
            <a:off x="10510842" y="1"/>
            <a:ext cx="1512168" cy="922412"/>
          </a:xfrm>
          <a:prstGeom prst="rect">
            <a:avLst/>
          </a:prstGeom>
          <a:noFill/>
        </p:spPr>
        <p:txBody>
          <a:bodyPr wrap="square" lIns="68580" tIns="34290" rIns="68580" bIns="34290" rtlCol="0" anchor="ctr">
            <a:normAutofit/>
          </a:bodyPr>
          <a:lstStyle/>
          <a:p>
            <a:pPr marL="0" lvl="1" algn="ctr"/>
            <a:r>
              <a:rPr lang="en-US" altLang="zh-CN" sz="3600" dirty="0">
                <a:solidFill>
                  <a:schemeClr val="bg1"/>
                </a:solidFill>
                <a:latin typeface="+mj-lt"/>
                <a:ea typeface="微软雅黑" panose="020B0503020204020204" charset="-122"/>
              </a:rPr>
              <a:t>2018</a:t>
            </a:r>
            <a:endParaRPr lang="zh-CN" altLang="en-US" sz="3600" dirty="0">
              <a:solidFill>
                <a:schemeClr val="bg1"/>
              </a:solidFill>
              <a:latin typeface="+mj-lt"/>
              <a:ea typeface="微软雅黑" panose="020B0503020204020204" charset="-122"/>
            </a:endParaRPr>
          </a:p>
        </p:txBody>
      </p:sp>
      <p:sp>
        <p:nvSpPr>
          <p:cNvPr id="9" name="等腰三角形 3"/>
          <p:cNvSpPr/>
          <p:nvPr/>
        </p:nvSpPr>
        <p:spPr>
          <a:xfrm rot="5400000">
            <a:off x="3539717" y="368661"/>
            <a:ext cx="2952326" cy="10081120"/>
          </a:xfrm>
          <a:custGeom>
            <a:avLst/>
            <a:gdLst>
              <a:gd name="connsiteX0" fmla="*/ 0 w 3632287"/>
              <a:gd name="connsiteY0" fmla="*/ 7116055 h 7116055"/>
              <a:gd name="connsiteX1" fmla="*/ 1816144 w 3632287"/>
              <a:gd name="connsiteY1" fmla="*/ 0 h 7116055"/>
              <a:gd name="connsiteX2" fmla="*/ 3632287 w 3632287"/>
              <a:gd name="connsiteY2" fmla="*/ 7116055 h 7116055"/>
              <a:gd name="connsiteX3" fmla="*/ 0 w 3632287"/>
              <a:gd name="connsiteY3" fmla="*/ 7116055 h 7116055"/>
              <a:gd name="connsiteX0-1" fmla="*/ 0 w 3632287"/>
              <a:gd name="connsiteY0-2" fmla="*/ 8335255 h 8335255"/>
              <a:gd name="connsiteX1-3" fmla="*/ 3618440 w 3632287"/>
              <a:gd name="connsiteY1-4" fmla="*/ 0 h 8335255"/>
              <a:gd name="connsiteX2-5" fmla="*/ 3632287 w 3632287"/>
              <a:gd name="connsiteY2-6" fmla="*/ 8335255 h 8335255"/>
              <a:gd name="connsiteX3-7" fmla="*/ 0 w 3632287"/>
              <a:gd name="connsiteY3-8" fmla="*/ 8335255 h 8335255"/>
            </a:gdLst>
            <a:ahLst/>
            <a:cxnLst>
              <a:cxn ang="0">
                <a:pos x="connsiteX0-1" y="connsiteY0-2"/>
              </a:cxn>
              <a:cxn ang="0">
                <a:pos x="connsiteX1-3" y="connsiteY1-4"/>
              </a:cxn>
              <a:cxn ang="0">
                <a:pos x="connsiteX2-5" y="connsiteY2-6"/>
              </a:cxn>
              <a:cxn ang="0">
                <a:pos x="connsiteX3-7" y="connsiteY3-8"/>
              </a:cxn>
            </a:cxnLst>
            <a:rect l="l" t="t" r="r" b="b"/>
            <a:pathLst>
              <a:path w="3632287" h="8335255">
                <a:moveTo>
                  <a:pt x="0" y="8335255"/>
                </a:moveTo>
                <a:lnTo>
                  <a:pt x="3618440" y="0"/>
                </a:lnTo>
                <a:cubicBezTo>
                  <a:pt x="3623056" y="2778418"/>
                  <a:pt x="3627671" y="5556837"/>
                  <a:pt x="3632287" y="8335255"/>
                </a:cubicBezTo>
                <a:lnTo>
                  <a:pt x="0" y="8335255"/>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988F5"/>
              </a:solidFill>
            </a:endParaRPr>
          </a:p>
        </p:txBody>
      </p:sp>
      <p:sp>
        <p:nvSpPr>
          <p:cNvPr id="10" name="等腰三角形 3"/>
          <p:cNvSpPr/>
          <p:nvPr/>
        </p:nvSpPr>
        <p:spPr>
          <a:xfrm rot="5400000">
            <a:off x="3986954" y="815896"/>
            <a:ext cx="2057852" cy="10081120"/>
          </a:xfrm>
          <a:custGeom>
            <a:avLst/>
            <a:gdLst>
              <a:gd name="connsiteX0" fmla="*/ 0 w 3632287"/>
              <a:gd name="connsiteY0" fmla="*/ 7116055 h 7116055"/>
              <a:gd name="connsiteX1" fmla="*/ 1816144 w 3632287"/>
              <a:gd name="connsiteY1" fmla="*/ 0 h 7116055"/>
              <a:gd name="connsiteX2" fmla="*/ 3632287 w 3632287"/>
              <a:gd name="connsiteY2" fmla="*/ 7116055 h 7116055"/>
              <a:gd name="connsiteX3" fmla="*/ 0 w 3632287"/>
              <a:gd name="connsiteY3" fmla="*/ 7116055 h 7116055"/>
              <a:gd name="connsiteX0-1" fmla="*/ 0 w 3632287"/>
              <a:gd name="connsiteY0-2" fmla="*/ 8335255 h 8335255"/>
              <a:gd name="connsiteX1-3" fmla="*/ 3618440 w 3632287"/>
              <a:gd name="connsiteY1-4" fmla="*/ 0 h 8335255"/>
              <a:gd name="connsiteX2-5" fmla="*/ 3632287 w 3632287"/>
              <a:gd name="connsiteY2-6" fmla="*/ 8335255 h 8335255"/>
              <a:gd name="connsiteX3-7" fmla="*/ 0 w 3632287"/>
              <a:gd name="connsiteY3-8" fmla="*/ 8335255 h 8335255"/>
            </a:gdLst>
            <a:ahLst/>
            <a:cxnLst>
              <a:cxn ang="0">
                <a:pos x="connsiteX0-1" y="connsiteY0-2"/>
              </a:cxn>
              <a:cxn ang="0">
                <a:pos x="connsiteX1-3" y="connsiteY1-4"/>
              </a:cxn>
              <a:cxn ang="0">
                <a:pos x="connsiteX2-5" y="connsiteY2-6"/>
              </a:cxn>
              <a:cxn ang="0">
                <a:pos x="connsiteX3-7" y="connsiteY3-8"/>
              </a:cxn>
            </a:cxnLst>
            <a:rect l="l" t="t" r="r" b="b"/>
            <a:pathLst>
              <a:path w="3632287" h="8335255">
                <a:moveTo>
                  <a:pt x="0" y="8335255"/>
                </a:moveTo>
                <a:lnTo>
                  <a:pt x="3618440" y="0"/>
                </a:lnTo>
                <a:cubicBezTo>
                  <a:pt x="3623056" y="2778418"/>
                  <a:pt x="3627671" y="5556837"/>
                  <a:pt x="3632287" y="8335255"/>
                </a:cubicBezTo>
                <a:lnTo>
                  <a:pt x="0" y="8335255"/>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988F5"/>
              </a:solidFill>
            </a:endParaRPr>
          </a:p>
        </p:txBody>
      </p:sp>
      <p:grpSp>
        <p:nvGrpSpPr>
          <p:cNvPr id="11" name="组合 10"/>
          <p:cNvGrpSpPr/>
          <p:nvPr/>
        </p:nvGrpSpPr>
        <p:grpSpPr>
          <a:xfrm>
            <a:off x="2495600" y="2164363"/>
            <a:ext cx="720080" cy="2088232"/>
            <a:chOff x="1846734" y="2492896"/>
            <a:chExt cx="720080" cy="2088232"/>
          </a:xfrm>
          <a:solidFill>
            <a:schemeClr val="accent4"/>
          </a:solidFill>
        </p:grpSpPr>
        <p:sp>
          <p:nvSpPr>
            <p:cNvPr id="12" name="矩形 11"/>
            <p:cNvSpPr/>
            <p:nvPr/>
          </p:nvSpPr>
          <p:spPr>
            <a:xfrm>
              <a:off x="1846734" y="2492896"/>
              <a:ext cx="720080" cy="45719"/>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846734" y="4535409"/>
              <a:ext cx="720080" cy="45719"/>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5400000">
              <a:off x="836908" y="3525583"/>
              <a:ext cx="2065371" cy="45719"/>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rot="10800000">
            <a:off x="4295800" y="2164363"/>
            <a:ext cx="720080" cy="2088232"/>
            <a:chOff x="1846734" y="2492896"/>
            <a:chExt cx="720080" cy="2088232"/>
          </a:xfrm>
          <a:solidFill>
            <a:schemeClr val="accent4"/>
          </a:solidFill>
        </p:grpSpPr>
        <p:sp>
          <p:nvSpPr>
            <p:cNvPr id="16" name="矩形 15"/>
            <p:cNvSpPr/>
            <p:nvPr/>
          </p:nvSpPr>
          <p:spPr>
            <a:xfrm>
              <a:off x="1846734" y="2492896"/>
              <a:ext cx="720080" cy="45719"/>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846734" y="4535409"/>
              <a:ext cx="720080" cy="45719"/>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5400000">
              <a:off x="836908" y="3525583"/>
              <a:ext cx="2065371" cy="45719"/>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9"/>
          <p:cNvSpPr txBox="1"/>
          <p:nvPr/>
        </p:nvSpPr>
        <p:spPr>
          <a:xfrm>
            <a:off x="3079228" y="1988841"/>
            <a:ext cx="1373505" cy="2623185"/>
          </a:xfrm>
          <a:prstGeom prst="rect">
            <a:avLst/>
          </a:prstGeom>
          <a:noFill/>
        </p:spPr>
        <p:txBody>
          <a:bodyPr wrap="none" lIns="68580" tIns="34290" rIns="68580" bIns="34290" rtlCol="0">
            <a:spAutoFit/>
          </a:bodyPr>
          <a:lstStyle/>
          <a:p>
            <a:pPr marL="0" lvl="1" algn="ctr"/>
            <a:r>
              <a:rPr lang="en-US" altLang="zh-CN" sz="16600" dirty="0">
                <a:solidFill>
                  <a:schemeClr val="tx2"/>
                </a:solidFill>
                <a:latin typeface="微软雅黑" panose="020B0503020204020204" charset="-122"/>
                <a:ea typeface="微软雅黑" panose="020B0503020204020204" charset="-122"/>
              </a:rPr>
              <a:t>1</a:t>
            </a:r>
            <a:endParaRPr lang="zh-CN" altLang="en-US" sz="16600" dirty="0">
              <a:solidFill>
                <a:schemeClr val="tx2"/>
              </a:solidFill>
              <a:latin typeface="微软雅黑" panose="020B0503020204020204" charset="-122"/>
              <a:ea typeface="微软雅黑" panose="020B0503020204020204" charset="-122"/>
            </a:endParaRPr>
          </a:p>
        </p:txBody>
      </p:sp>
      <p:sp>
        <p:nvSpPr>
          <p:cNvPr id="2" name="标题 1"/>
          <p:cNvSpPr>
            <a:spLocks noGrp="1"/>
          </p:cNvSpPr>
          <p:nvPr>
            <p:ph type="title" hasCustomPrompt="1"/>
          </p:nvPr>
        </p:nvSpPr>
        <p:spPr>
          <a:xfrm>
            <a:off x="5295121" y="1988841"/>
            <a:ext cx="5071706" cy="830998"/>
          </a:xfrm>
        </p:spPr>
        <p:txBody>
          <a:bodyPr anchor="b">
            <a:normAutofit/>
          </a:bodyPr>
          <a:lstStyle>
            <a:lvl1pPr>
              <a:defRPr sz="4800" b="0">
                <a:solidFill>
                  <a:schemeClr val="tx2"/>
                </a:solidFill>
              </a:defRPr>
            </a:lvl1pPr>
          </a:lstStyle>
          <a:p>
            <a:r>
              <a:rPr lang="zh-CN" altLang="en-US" dirty="0"/>
              <a:t>编辑标题</a:t>
            </a:r>
          </a:p>
        </p:txBody>
      </p:sp>
      <p:sp>
        <p:nvSpPr>
          <p:cNvPr id="3" name="文本占位符 2"/>
          <p:cNvSpPr>
            <a:spLocks noGrp="1"/>
          </p:cNvSpPr>
          <p:nvPr>
            <p:ph type="body" idx="1"/>
          </p:nvPr>
        </p:nvSpPr>
        <p:spPr>
          <a:xfrm>
            <a:off x="5295121" y="2866631"/>
            <a:ext cx="5071706" cy="464785"/>
          </a:xfrm>
        </p:spPr>
        <p:txBody>
          <a:bodyPr/>
          <a:lstStyle>
            <a:lvl1pPr marL="0" indent="0">
              <a:buNone/>
              <a:defRPr sz="2400">
                <a:solidFill>
                  <a:schemeClr val="tx2"/>
                </a:solidFill>
                <a:latin typeface="+mj-ea"/>
                <a:ea typeface="+mj-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125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0-#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75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75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10" presetClass="entr" presetSubtype="0" fill="hold" grpId="0" nodeType="withEffect">
                                  <p:stCondLst>
                                    <p:cond delay="125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P spid="9" grpId="0" bldLvl="0" animBg="1"/>
      <p:bldP spid="10" grpId="0" bldLvl="0" animBg="1"/>
      <p:bldP spid="19" grpId="0"/>
    </p:bld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tx2"/>
                </a:solidFill>
              </a:defRPr>
            </a:lvl1p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pPr/>
              <a:t>2019-3-18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2019-3-18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BEBA8EAE-BF5A-486C-A8C5-ECC9F3942E4B}">
                <a14:imgProps xmlns:a14="http://schemas.microsoft.com/office/drawing/2010/main" xmlns="">
                  <a14:imgLayer r:embed="rId3">
                    <a14:imgEffect>
                      <a14:saturation sat="0"/>
                    </a14:imgEffect>
                  </a14:imgLayer>
                </a14:imgProps>
              </a:ext>
              <a:ext uri="{28A0092B-C50C-407E-A947-70E740481C1C}">
                <a14:useLocalDpi xmlns:a14="http://schemas.microsoft.com/office/drawing/2010/main" xmlns="" val="0"/>
              </a:ext>
            </a:extLst>
          </a:blip>
          <a:srcRect t="-218"/>
          <a:stretch>
            <a:fillRect/>
          </a:stretch>
        </p:blipFill>
        <p:spPr>
          <a:xfrm>
            <a:off x="7188972" y="1982093"/>
            <a:ext cx="4464044" cy="3103090"/>
          </a:xfrm>
          <a:prstGeom prst="rect">
            <a:avLst/>
          </a:prstGeom>
        </p:spPr>
      </p:pic>
      <p:sp>
        <p:nvSpPr>
          <p:cNvPr id="7" name="矩形 6"/>
          <p:cNvSpPr/>
          <p:nvPr/>
        </p:nvSpPr>
        <p:spPr>
          <a:xfrm>
            <a:off x="6900940" y="3023241"/>
            <a:ext cx="4752528"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900940" y="4077072"/>
            <a:ext cx="4752528"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rot="5400000">
            <a:off x="5905629" y="3910201"/>
            <a:ext cx="4752528"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5400000">
            <a:off x="7008356" y="3910199"/>
            <a:ext cx="4752528"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5400000">
            <a:off x="8174960" y="3982207"/>
            <a:ext cx="4752528" cy="4571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17476" y="1988839"/>
            <a:ext cx="6455246" cy="30963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314812" y="3068960"/>
            <a:ext cx="1060688" cy="1034401"/>
          </a:xfrm>
          <a:prstGeom prst="rect">
            <a:avLst/>
          </a:prstGeom>
          <a:solidFill>
            <a:schemeClr val="accent1">
              <a:alpha val="7490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421220" y="1988840"/>
            <a:ext cx="1106408" cy="1034401"/>
          </a:xfrm>
          <a:prstGeom prst="rect">
            <a:avLst/>
          </a:prstGeom>
          <a:solidFill>
            <a:schemeClr val="accent4">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188972" y="4122790"/>
            <a:ext cx="1080120" cy="962394"/>
          </a:xfrm>
          <a:prstGeom prst="rect">
            <a:avLst/>
          </a:prstGeom>
          <a:solidFill>
            <a:schemeClr val="accent4">
              <a:alpha val="6902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10510842" y="1"/>
            <a:ext cx="1512168" cy="1196752"/>
          </a:xfrm>
          <a:custGeom>
            <a:avLst/>
            <a:gdLst>
              <a:gd name="connsiteX0" fmla="*/ 0 w 1512168"/>
              <a:gd name="connsiteY0" fmla="*/ 0 h 1268760"/>
              <a:gd name="connsiteX1" fmla="*/ 1512168 w 1512168"/>
              <a:gd name="connsiteY1" fmla="*/ 0 h 1268760"/>
              <a:gd name="connsiteX2" fmla="*/ 1512168 w 1512168"/>
              <a:gd name="connsiteY2" fmla="*/ 1268760 h 1268760"/>
              <a:gd name="connsiteX3" fmla="*/ 0 w 1512168"/>
              <a:gd name="connsiteY3" fmla="*/ 1268760 h 1268760"/>
              <a:gd name="connsiteX4" fmla="*/ 0 w 1512168"/>
              <a:gd name="connsiteY4" fmla="*/ 0 h 1268760"/>
              <a:gd name="connsiteX0-1" fmla="*/ 0 w 1512168"/>
              <a:gd name="connsiteY0-2" fmla="*/ 0 h 1268760"/>
              <a:gd name="connsiteX1-3" fmla="*/ 1512168 w 1512168"/>
              <a:gd name="connsiteY1-4" fmla="*/ 0 h 1268760"/>
              <a:gd name="connsiteX2-5" fmla="*/ 1512168 w 1512168"/>
              <a:gd name="connsiteY2-6" fmla="*/ 1268760 h 1268760"/>
              <a:gd name="connsiteX3-7" fmla="*/ 742727 w 1512168"/>
              <a:gd name="connsiteY3-8" fmla="*/ 1257300 h 1268760"/>
              <a:gd name="connsiteX4-9" fmla="*/ 0 w 1512168"/>
              <a:gd name="connsiteY4-10" fmla="*/ 1268760 h 1268760"/>
              <a:gd name="connsiteX5" fmla="*/ 0 w 1512168"/>
              <a:gd name="connsiteY5" fmla="*/ 0 h 1268760"/>
              <a:gd name="connsiteX0-11" fmla="*/ 0 w 1512168"/>
              <a:gd name="connsiteY0-12" fmla="*/ 0 h 1643063"/>
              <a:gd name="connsiteX1-13" fmla="*/ 1512168 w 1512168"/>
              <a:gd name="connsiteY1-14" fmla="*/ 0 h 1643063"/>
              <a:gd name="connsiteX2-15" fmla="*/ 1512168 w 1512168"/>
              <a:gd name="connsiteY2-16" fmla="*/ 1268760 h 1643063"/>
              <a:gd name="connsiteX3-17" fmla="*/ 757014 w 1512168"/>
              <a:gd name="connsiteY3-18" fmla="*/ 1643063 h 1643063"/>
              <a:gd name="connsiteX4-19" fmla="*/ 0 w 1512168"/>
              <a:gd name="connsiteY4-20" fmla="*/ 1268760 h 1643063"/>
              <a:gd name="connsiteX5-21" fmla="*/ 0 w 1512168"/>
              <a:gd name="connsiteY5-22" fmla="*/ 0 h 16430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512168" h="1643063">
                <a:moveTo>
                  <a:pt x="0" y="0"/>
                </a:moveTo>
                <a:lnTo>
                  <a:pt x="1512168" y="0"/>
                </a:lnTo>
                <a:lnTo>
                  <a:pt x="1512168" y="1268760"/>
                </a:lnTo>
                <a:lnTo>
                  <a:pt x="757014" y="1643063"/>
                </a:lnTo>
                <a:lnTo>
                  <a:pt x="0" y="1268760"/>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7" name="图形 1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679321" y="184571"/>
            <a:ext cx="1175210" cy="827613"/>
          </a:xfrm>
          <a:prstGeom prst="rect">
            <a:avLst/>
          </a:prstGeom>
        </p:spPr>
      </p:pic>
      <p:sp>
        <p:nvSpPr>
          <p:cNvPr id="2" name="标题 1"/>
          <p:cNvSpPr>
            <a:spLocks noGrp="1"/>
          </p:cNvSpPr>
          <p:nvPr>
            <p:ph type="title" hasCustomPrompt="1"/>
          </p:nvPr>
        </p:nvSpPr>
        <p:spPr>
          <a:xfrm>
            <a:off x="828888" y="2537051"/>
            <a:ext cx="5832422" cy="1179092"/>
          </a:xfrm>
        </p:spPr>
        <p:txBody>
          <a:bodyPr anchor="b">
            <a:normAutofit/>
          </a:bodyPr>
          <a:lstStyle>
            <a:lvl1pPr algn="dist">
              <a:defRPr sz="5400">
                <a:solidFill>
                  <a:schemeClr val="bg1"/>
                </a:solidFill>
              </a:defRPr>
            </a:lvl1pPr>
          </a:lstStyle>
          <a:p>
            <a:r>
              <a:rPr lang="zh-CN" altLang="en-US" dirty="0"/>
              <a:t>单击此处编辑标题</a:t>
            </a:r>
          </a:p>
        </p:txBody>
      </p:sp>
      <p:sp>
        <p:nvSpPr>
          <p:cNvPr id="3" name="日期占位符 2"/>
          <p:cNvSpPr>
            <a:spLocks noGrp="1"/>
          </p:cNvSpPr>
          <p:nvPr>
            <p:ph type="dt" sz="half" idx="10"/>
          </p:nvPr>
        </p:nvSpPr>
        <p:spPr/>
        <p:txBody>
          <a:bodyPr/>
          <a:lstStyle/>
          <a:p>
            <a:fld id="{760FBDFE-C587-4B4C-A407-44438C67B59E}" type="datetimeFigureOut">
              <a:rPr lang="zh-CN" altLang="en-US" smtClean="0"/>
              <a:pPr/>
              <a:t>2019-3-18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21" name="内容占位符 20"/>
          <p:cNvSpPr>
            <a:spLocks noGrp="1"/>
          </p:cNvSpPr>
          <p:nvPr>
            <p:ph sz="quarter" idx="13"/>
          </p:nvPr>
        </p:nvSpPr>
        <p:spPr>
          <a:xfrm>
            <a:off x="828675" y="3783013"/>
            <a:ext cx="5856288" cy="941387"/>
          </a:xfrm>
        </p:spPr>
        <p:txBody>
          <a:bodyPr/>
          <a:lstStyle>
            <a:lvl1pPr marL="0" indent="0" algn="dist">
              <a:buNone/>
              <a:defRPr>
                <a:solidFill>
                  <a:schemeClr val="bg1"/>
                </a:solidFill>
                <a:latin typeface="+mj-ea"/>
                <a:ea typeface="+mj-ea"/>
              </a:defRPr>
            </a:lvl1pPr>
          </a:lstStyle>
          <a:p>
            <a:pPr lvl="0"/>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0-#ppt_w/2"/>
                                          </p:val>
                                        </p:tav>
                                        <p:tav tm="100000">
                                          <p:val>
                                            <p:strVal val="#ppt_x"/>
                                          </p:val>
                                        </p:tav>
                                      </p:tavLst>
                                    </p:anim>
                                    <p:anim calcmode="lin" valueType="num">
                                      <p:cBhvr additive="base">
                                        <p:cTn id="8" dur="1000" fill="hold"/>
                                        <p:tgtEl>
                                          <p:spTgt spid="1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750"/>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750"/>
                                        <p:tgtEl>
                                          <p:spTgt spid="7"/>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childTnLst>
                                </p:cTn>
                              </p:par>
                              <p:par>
                                <p:cTn id="24" presetID="31" presetClass="entr" presetSubtype="0" fill="hold" grpId="0" nodeType="withEffect">
                                  <p:stCondLst>
                                    <p:cond delay="1000"/>
                                  </p:stCondLst>
                                  <p:childTnLst>
                                    <p:set>
                                      <p:cBhvr>
                                        <p:cTn id="25" dur="1" fill="hold">
                                          <p:stCondLst>
                                            <p:cond delay="0"/>
                                          </p:stCondLst>
                                        </p:cTn>
                                        <p:tgtEl>
                                          <p:spTgt spid="14"/>
                                        </p:tgtEl>
                                        <p:attrNameLst>
                                          <p:attrName>style.visibility</p:attrName>
                                        </p:attrNameLst>
                                      </p:cBhvr>
                                      <p:to>
                                        <p:strVal val="visible"/>
                                      </p:to>
                                    </p:set>
                                    <p:anim calcmode="lin" valueType="num">
                                      <p:cBhvr>
                                        <p:cTn id="26" dur="1000" fill="hold"/>
                                        <p:tgtEl>
                                          <p:spTgt spid="14"/>
                                        </p:tgtEl>
                                        <p:attrNameLst>
                                          <p:attrName>ppt_w</p:attrName>
                                        </p:attrNameLst>
                                      </p:cBhvr>
                                      <p:tavLst>
                                        <p:tav tm="0">
                                          <p:val>
                                            <p:fltVal val="0"/>
                                          </p:val>
                                        </p:tav>
                                        <p:tav tm="100000">
                                          <p:val>
                                            <p:strVal val="#ppt_w"/>
                                          </p:val>
                                        </p:tav>
                                      </p:tavLst>
                                    </p:anim>
                                    <p:anim calcmode="lin" valueType="num">
                                      <p:cBhvr>
                                        <p:cTn id="27" dur="1000" fill="hold"/>
                                        <p:tgtEl>
                                          <p:spTgt spid="14"/>
                                        </p:tgtEl>
                                        <p:attrNameLst>
                                          <p:attrName>ppt_h</p:attrName>
                                        </p:attrNameLst>
                                      </p:cBhvr>
                                      <p:tavLst>
                                        <p:tav tm="0">
                                          <p:val>
                                            <p:fltVal val="0"/>
                                          </p:val>
                                        </p:tav>
                                        <p:tav tm="100000">
                                          <p:val>
                                            <p:strVal val="#ppt_h"/>
                                          </p:val>
                                        </p:tav>
                                      </p:tavLst>
                                    </p:anim>
                                    <p:anim calcmode="lin" valueType="num">
                                      <p:cBhvr>
                                        <p:cTn id="28" dur="1000" fill="hold"/>
                                        <p:tgtEl>
                                          <p:spTgt spid="14"/>
                                        </p:tgtEl>
                                        <p:attrNameLst>
                                          <p:attrName>style.rotation</p:attrName>
                                        </p:attrNameLst>
                                      </p:cBhvr>
                                      <p:tavLst>
                                        <p:tav tm="0">
                                          <p:val>
                                            <p:fltVal val="90"/>
                                          </p:val>
                                        </p:tav>
                                        <p:tav tm="100000">
                                          <p:val>
                                            <p:fltVal val="0"/>
                                          </p:val>
                                        </p:tav>
                                      </p:tavLst>
                                    </p:anim>
                                    <p:animEffect transition="in" filter="fade">
                                      <p:cBhvr>
                                        <p:cTn id="29" dur="1000"/>
                                        <p:tgtEl>
                                          <p:spTgt spid="14"/>
                                        </p:tgtEl>
                                      </p:cBhvr>
                                    </p:animEffect>
                                  </p:childTnLst>
                                </p:cTn>
                              </p:par>
                              <p:par>
                                <p:cTn id="30" presetID="31" presetClass="entr" presetSubtype="0" fill="hold" grpId="0" nodeType="withEffect">
                                  <p:stCondLst>
                                    <p:cond delay="100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000" fill="hold"/>
                                        <p:tgtEl>
                                          <p:spTgt spid="13"/>
                                        </p:tgtEl>
                                        <p:attrNameLst>
                                          <p:attrName>ppt_w</p:attrName>
                                        </p:attrNameLst>
                                      </p:cBhvr>
                                      <p:tavLst>
                                        <p:tav tm="0">
                                          <p:val>
                                            <p:fltVal val="0"/>
                                          </p:val>
                                        </p:tav>
                                        <p:tav tm="100000">
                                          <p:val>
                                            <p:strVal val="#ppt_w"/>
                                          </p:val>
                                        </p:tav>
                                      </p:tavLst>
                                    </p:anim>
                                    <p:anim calcmode="lin" valueType="num">
                                      <p:cBhvr>
                                        <p:cTn id="33" dur="1000" fill="hold"/>
                                        <p:tgtEl>
                                          <p:spTgt spid="13"/>
                                        </p:tgtEl>
                                        <p:attrNameLst>
                                          <p:attrName>ppt_h</p:attrName>
                                        </p:attrNameLst>
                                      </p:cBhvr>
                                      <p:tavLst>
                                        <p:tav tm="0">
                                          <p:val>
                                            <p:fltVal val="0"/>
                                          </p:val>
                                        </p:tav>
                                        <p:tav tm="100000">
                                          <p:val>
                                            <p:strVal val="#ppt_h"/>
                                          </p:val>
                                        </p:tav>
                                      </p:tavLst>
                                    </p:anim>
                                    <p:anim calcmode="lin" valueType="num">
                                      <p:cBhvr>
                                        <p:cTn id="34" dur="1000" fill="hold"/>
                                        <p:tgtEl>
                                          <p:spTgt spid="13"/>
                                        </p:tgtEl>
                                        <p:attrNameLst>
                                          <p:attrName>style.rotation</p:attrName>
                                        </p:attrNameLst>
                                      </p:cBhvr>
                                      <p:tavLst>
                                        <p:tav tm="0">
                                          <p:val>
                                            <p:fltVal val="90"/>
                                          </p:val>
                                        </p:tav>
                                        <p:tav tm="100000">
                                          <p:val>
                                            <p:fltVal val="0"/>
                                          </p:val>
                                        </p:tav>
                                      </p:tavLst>
                                    </p:anim>
                                    <p:animEffect transition="in" filter="fade">
                                      <p:cBhvr>
                                        <p:cTn id="35" dur="1000"/>
                                        <p:tgtEl>
                                          <p:spTgt spid="13"/>
                                        </p:tgtEl>
                                      </p:cBhvr>
                                    </p:animEffect>
                                  </p:childTnLst>
                                </p:cTn>
                              </p:par>
                              <p:par>
                                <p:cTn id="36" presetID="31" presetClass="entr" presetSubtype="0" fill="hold" grpId="0" nodeType="withEffect">
                                  <p:stCondLst>
                                    <p:cond delay="1000"/>
                                  </p:stCondLst>
                                  <p:childTnLst>
                                    <p:set>
                                      <p:cBhvr>
                                        <p:cTn id="37" dur="1" fill="hold">
                                          <p:stCondLst>
                                            <p:cond delay="0"/>
                                          </p:stCondLst>
                                        </p:cTn>
                                        <p:tgtEl>
                                          <p:spTgt spid="15"/>
                                        </p:tgtEl>
                                        <p:attrNameLst>
                                          <p:attrName>style.visibility</p:attrName>
                                        </p:attrNameLst>
                                      </p:cBhvr>
                                      <p:to>
                                        <p:strVal val="visible"/>
                                      </p:to>
                                    </p:set>
                                    <p:anim calcmode="lin" valueType="num">
                                      <p:cBhvr>
                                        <p:cTn id="38" dur="1000" fill="hold"/>
                                        <p:tgtEl>
                                          <p:spTgt spid="15"/>
                                        </p:tgtEl>
                                        <p:attrNameLst>
                                          <p:attrName>ppt_w</p:attrName>
                                        </p:attrNameLst>
                                      </p:cBhvr>
                                      <p:tavLst>
                                        <p:tav tm="0">
                                          <p:val>
                                            <p:fltVal val="0"/>
                                          </p:val>
                                        </p:tav>
                                        <p:tav tm="100000">
                                          <p:val>
                                            <p:strVal val="#ppt_w"/>
                                          </p:val>
                                        </p:tav>
                                      </p:tavLst>
                                    </p:anim>
                                    <p:anim calcmode="lin" valueType="num">
                                      <p:cBhvr>
                                        <p:cTn id="39" dur="1000" fill="hold"/>
                                        <p:tgtEl>
                                          <p:spTgt spid="15"/>
                                        </p:tgtEl>
                                        <p:attrNameLst>
                                          <p:attrName>ppt_h</p:attrName>
                                        </p:attrNameLst>
                                      </p:cBhvr>
                                      <p:tavLst>
                                        <p:tav tm="0">
                                          <p:val>
                                            <p:fltVal val="0"/>
                                          </p:val>
                                        </p:tav>
                                        <p:tav tm="100000">
                                          <p:val>
                                            <p:strVal val="#ppt_h"/>
                                          </p:val>
                                        </p:tav>
                                      </p:tavLst>
                                    </p:anim>
                                    <p:anim calcmode="lin" valueType="num">
                                      <p:cBhvr>
                                        <p:cTn id="40" dur="1000" fill="hold"/>
                                        <p:tgtEl>
                                          <p:spTgt spid="15"/>
                                        </p:tgtEl>
                                        <p:attrNameLst>
                                          <p:attrName>style.rotation</p:attrName>
                                        </p:attrNameLst>
                                      </p:cBhvr>
                                      <p:tavLst>
                                        <p:tav tm="0">
                                          <p:val>
                                            <p:fltVal val="90"/>
                                          </p:val>
                                        </p:tav>
                                        <p:tav tm="100000">
                                          <p:val>
                                            <p:fltVal val="0"/>
                                          </p:val>
                                        </p:tav>
                                      </p:tavLst>
                                    </p:anim>
                                    <p:animEffect transition="in" filter="fade">
                                      <p:cBhvr>
                                        <p:cTn id="41" dur="1000"/>
                                        <p:tgtEl>
                                          <p:spTgt spid="15"/>
                                        </p:tgtEl>
                                      </p:cBhvr>
                                    </p:animEffect>
                                  </p:childTnLst>
                                </p:cTn>
                              </p:par>
                            </p:childTnLst>
                          </p:cTn>
                        </p:par>
                        <p:par>
                          <p:cTn id="42" fill="hold">
                            <p:stCondLst>
                              <p:cond delay="1000"/>
                            </p:stCondLst>
                            <p:childTnLst>
                              <p:par>
                                <p:cTn id="43" presetID="47"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Lst>
  </p:timing>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5" name="组合 4"/>
          <p:cNvGrpSpPr/>
          <p:nvPr/>
        </p:nvGrpSpPr>
        <p:grpSpPr>
          <a:xfrm>
            <a:off x="-24680" y="184426"/>
            <a:ext cx="12219187" cy="506163"/>
            <a:chOff x="-24680" y="184426"/>
            <a:chExt cx="12219187" cy="506163"/>
          </a:xfrm>
        </p:grpSpPr>
        <p:sp>
          <p:nvSpPr>
            <p:cNvPr id="6" name="矩形 17"/>
            <p:cNvSpPr/>
            <p:nvPr/>
          </p:nvSpPr>
          <p:spPr>
            <a:xfrm>
              <a:off x="1991545" y="184426"/>
              <a:ext cx="10202962" cy="506163"/>
            </a:xfrm>
            <a:custGeom>
              <a:avLst/>
              <a:gdLst>
                <a:gd name="connsiteX0" fmla="*/ 0 w 9742140"/>
                <a:gd name="connsiteY0" fmla="*/ 0 h 504056"/>
                <a:gd name="connsiteX1" fmla="*/ 9742140 w 9742140"/>
                <a:gd name="connsiteY1" fmla="*/ 0 h 504056"/>
                <a:gd name="connsiteX2" fmla="*/ 9742140 w 9742140"/>
                <a:gd name="connsiteY2" fmla="*/ 504056 h 504056"/>
                <a:gd name="connsiteX3" fmla="*/ 0 w 9742140"/>
                <a:gd name="connsiteY3" fmla="*/ 504056 h 504056"/>
                <a:gd name="connsiteX4" fmla="*/ 0 w 9742140"/>
                <a:gd name="connsiteY4" fmla="*/ 0 h 504056"/>
                <a:gd name="connsiteX0-1" fmla="*/ 248615 w 9990755"/>
                <a:gd name="connsiteY0-2" fmla="*/ 0 h 504056"/>
                <a:gd name="connsiteX1-3" fmla="*/ 9990755 w 9990755"/>
                <a:gd name="connsiteY1-4" fmla="*/ 0 h 504056"/>
                <a:gd name="connsiteX2-5" fmla="*/ 9990755 w 9990755"/>
                <a:gd name="connsiteY2-6" fmla="*/ 504056 h 504056"/>
                <a:gd name="connsiteX3-7" fmla="*/ 0 w 9990755"/>
                <a:gd name="connsiteY3-8" fmla="*/ 504056 h 504056"/>
                <a:gd name="connsiteX4-9" fmla="*/ 248615 w 9990755"/>
                <a:gd name="connsiteY4-10" fmla="*/ 0 h 504056"/>
                <a:gd name="connsiteX0-11" fmla="*/ 278112 w 9990755"/>
                <a:gd name="connsiteY0-12" fmla="*/ 0 h 504056"/>
                <a:gd name="connsiteX1-13" fmla="*/ 9990755 w 9990755"/>
                <a:gd name="connsiteY1-14" fmla="*/ 0 h 504056"/>
                <a:gd name="connsiteX2-15" fmla="*/ 9990755 w 9990755"/>
                <a:gd name="connsiteY2-16" fmla="*/ 504056 h 504056"/>
                <a:gd name="connsiteX3-17" fmla="*/ 0 w 9990755"/>
                <a:gd name="connsiteY3-18" fmla="*/ 504056 h 504056"/>
                <a:gd name="connsiteX4-19" fmla="*/ 278112 w 9990755"/>
                <a:gd name="connsiteY4-20" fmla="*/ 0 h 504056"/>
                <a:gd name="connsiteX0-21" fmla="*/ 294967 w 9990755"/>
                <a:gd name="connsiteY0-22" fmla="*/ 0 h 508270"/>
                <a:gd name="connsiteX1-23" fmla="*/ 9990755 w 9990755"/>
                <a:gd name="connsiteY1-24" fmla="*/ 4214 h 508270"/>
                <a:gd name="connsiteX2-25" fmla="*/ 9990755 w 9990755"/>
                <a:gd name="connsiteY2-26" fmla="*/ 508270 h 508270"/>
                <a:gd name="connsiteX3-27" fmla="*/ 0 w 9990755"/>
                <a:gd name="connsiteY3-28" fmla="*/ 508270 h 508270"/>
                <a:gd name="connsiteX4-29" fmla="*/ 294967 w 9990755"/>
                <a:gd name="connsiteY4-30" fmla="*/ 0 h 508270"/>
                <a:gd name="connsiteX0-31" fmla="*/ 294967 w 10013135"/>
                <a:gd name="connsiteY0-32" fmla="*/ 0 h 508270"/>
                <a:gd name="connsiteX1-33" fmla="*/ 10013135 w 10013135"/>
                <a:gd name="connsiteY1-34" fmla="*/ 1017 h 508270"/>
                <a:gd name="connsiteX2-35" fmla="*/ 9990755 w 10013135"/>
                <a:gd name="connsiteY2-36" fmla="*/ 508270 h 508270"/>
                <a:gd name="connsiteX3-37" fmla="*/ 0 w 10013135"/>
                <a:gd name="connsiteY3-38" fmla="*/ 508270 h 508270"/>
                <a:gd name="connsiteX4-39" fmla="*/ 294967 w 10013135"/>
                <a:gd name="connsiteY4-40" fmla="*/ 0 h 508270"/>
                <a:gd name="connsiteX0-41" fmla="*/ 294967 w 10019529"/>
                <a:gd name="connsiteY0-42" fmla="*/ 0 h 508270"/>
                <a:gd name="connsiteX1-43" fmla="*/ 10013135 w 10019529"/>
                <a:gd name="connsiteY1-44" fmla="*/ 1017 h 508270"/>
                <a:gd name="connsiteX2-45" fmla="*/ 10019529 w 10019529"/>
                <a:gd name="connsiteY2-46" fmla="*/ 508270 h 508270"/>
                <a:gd name="connsiteX3-47" fmla="*/ 0 w 10019529"/>
                <a:gd name="connsiteY3-48" fmla="*/ 508270 h 508270"/>
                <a:gd name="connsiteX4-49" fmla="*/ 294967 w 10019529"/>
                <a:gd name="connsiteY4-50" fmla="*/ 0 h 508270"/>
                <a:gd name="connsiteX0-51" fmla="*/ 294967 w 10019529"/>
                <a:gd name="connsiteY0-52" fmla="*/ 0 h 508270"/>
                <a:gd name="connsiteX1-53" fmla="*/ 10016332 w 10019529"/>
                <a:gd name="connsiteY1-54" fmla="*/ 1017 h 508270"/>
                <a:gd name="connsiteX2-55" fmla="*/ 10019529 w 10019529"/>
                <a:gd name="connsiteY2-56" fmla="*/ 508270 h 508270"/>
                <a:gd name="connsiteX3-57" fmla="*/ 0 w 10019529"/>
                <a:gd name="connsiteY3-58" fmla="*/ 508270 h 508270"/>
                <a:gd name="connsiteX4-59" fmla="*/ 294967 w 10019529"/>
                <a:gd name="connsiteY4-60" fmla="*/ 0 h 50827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19529" h="508270">
                  <a:moveTo>
                    <a:pt x="294967" y="0"/>
                  </a:moveTo>
                  <a:lnTo>
                    <a:pt x="10016332" y="1017"/>
                  </a:lnTo>
                  <a:cubicBezTo>
                    <a:pt x="10018463" y="170101"/>
                    <a:pt x="10017398" y="339186"/>
                    <a:pt x="10019529" y="508270"/>
                  </a:cubicBezTo>
                  <a:lnTo>
                    <a:pt x="0" y="508270"/>
                  </a:lnTo>
                  <a:lnTo>
                    <a:pt x="294967"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1"/>
            <p:cNvSpPr/>
            <p:nvPr/>
          </p:nvSpPr>
          <p:spPr>
            <a:xfrm>
              <a:off x="-24680" y="186533"/>
              <a:ext cx="2422798" cy="504056"/>
            </a:xfrm>
            <a:custGeom>
              <a:avLst/>
              <a:gdLst>
                <a:gd name="connsiteX0" fmla="*/ 0 w 2422798"/>
                <a:gd name="connsiteY0" fmla="*/ 0 h 504056"/>
                <a:gd name="connsiteX1" fmla="*/ 2422798 w 2422798"/>
                <a:gd name="connsiteY1" fmla="*/ 0 h 504056"/>
                <a:gd name="connsiteX2" fmla="*/ 2422798 w 2422798"/>
                <a:gd name="connsiteY2" fmla="*/ 504056 h 504056"/>
                <a:gd name="connsiteX3" fmla="*/ 0 w 2422798"/>
                <a:gd name="connsiteY3" fmla="*/ 504056 h 504056"/>
                <a:gd name="connsiteX4" fmla="*/ 0 w 2422798"/>
                <a:gd name="connsiteY4" fmla="*/ 0 h 504056"/>
                <a:gd name="connsiteX0-1" fmla="*/ 0 w 2422798"/>
                <a:gd name="connsiteY0-2" fmla="*/ 0 h 504056"/>
                <a:gd name="connsiteX1-3" fmla="*/ 2422798 w 2422798"/>
                <a:gd name="connsiteY1-4" fmla="*/ 0 h 504056"/>
                <a:gd name="connsiteX2-5" fmla="*/ 2123617 w 2422798"/>
                <a:gd name="connsiteY2-6" fmla="*/ 499842 h 504056"/>
                <a:gd name="connsiteX3-7" fmla="*/ 0 w 2422798"/>
                <a:gd name="connsiteY3-8" fmla="*/ 504056 h 504056"/>
                <a:gd name="connsiteX4-9" fmla="*/ 0 w 2422798"/>
                <a:gd name="connsiteY4-10" fmla="*/ 0 h 50405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22798" h="504056">
                  <a:moveTo>
                    <a:pt x="0" y="0"/>
                  </a:moveTo>
                  <a:lnTo>
                    <a:pt x="2422798" y="0"/>
                  </a:lnTo>
                  <a:lnTo>
                    <a:pt x="2123617" y="499842"/>
                  </a:lnTo>
                  <a:lnTo>
                    <a:pt x="0" y="504056"/>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日期占位符 1"/>
          <p:cNvSpPr>
            <a:spLocks noGrp="1"/>
          </p:cNvSpPr>
          <p:nvPr>
            <p:ph type="dt" sz="half" idx="10"/>
          </p:nvPr>
        </p:nvSpPr>
        <p:spPr/>
        <p:txBody>
          <a:bodyPr/>
          <a:lstStyle/>
          <a:p>
            <a:fld id="{760FBDFE-C587-4B4C-A407-44438C67B59E}" type="datetimeFigureOut">
              <a:rPr lang="zh-CN" altLang="en-US" smtClean="0"/>
              <a:pPr/>
              <a:t>2019-3-18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t" anchorCtr="0">
            <a:normAutofit/>
          </a:bodyPr>
          <a:lstStyle>
            <a:lvl1pPr>
              <a:defRPr sz="3600">
                <a:solidFill>
                  <a:schemeClr val="tx2"/>
                </a:solidFill>
              </a:defRPr>
            </a:lvl1pPr>
          </a:lstStyle>
          <a:p>
            <a:r>
              <a:rPr lang="zh-CN" altLang="en-US" dirty="0"/>
              <a:t>单击此处编辑母版标题样式</a:t>
            </a:r>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2019-3-18</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2019-3-18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pPr/>
              <a:t>2019-3-18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pPr/>
              <a:t>‹#›</a:t>
            </a:fld>
            <a:endParaRPr lang="zh-CN" altLang="en-US"/>
          </a:p>
        </p:txBody>
      </p:sp>
      <p:sp>
        <p:nvSpPr>
          <p:cNvPr id="7"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5.jpe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27.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1.jpe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12.jpe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9.pn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15.xml"/><Relationship Id="rId7" Type="http://schemas.openxmlformats.org/officeDocument/2006/relationships/image" Target="../media/image13.jpe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9.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image" Target="../media/image14.jpe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9.png"/><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2.xml"/><Relationship Id="rId7" Type="http://schemas.openxmlformats.org/officeDocument/2006/relationships/image" Target="../media/image16.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15.jpeg"/><Relationship Id="rId5" Type="http://schemas.openxmlformats.org/officeDocument/2006/relationships/image" Target="../media/image9.png"/><Relationship Id="rId4" Type="http://schemas.openxmlformats.org/officeDocument/2006/relationships/notesSlide" Target="../notesSlides/notesSlide5.xml"/><Relationship Id="rId9" Type="http://schemas.openxmlformats.org/officeDocument/2006/relationships/image" Target="../media/image18.jpe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23.xml"/><Relationship Id="rId7" Type="http://schemas.openxmlformats.org/officeDocument/2006/relationships/image" Target="../media/image19.pn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9.png"/><Relationship Id="rId5" Type="http://schemas.openxmlformats.org/officeDocument/2006/relationships/notesSlide" Target="../notesSlides/notesSlide6.xml"/><Relationship Id="rId4" Type="http://schemas.openxmlformats.org/officeDocument/2006/relationships/slideLayout" Target="../slideLayouts/slideLayout2.xml"/><Relationship Id="rId9" Type="http://schemas.openxmlformats.org/officeDocument/2006/relationships/image" Target="../media/image21.jpe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26.xml"/><Relationship Id="rId7" Type="http://schemas.openxmlformats.org/officeDocument/2006/relationships/image" Target="../media/image22.pn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9.png"/><Relationship Id="rId5" Type="http://schemas.openxmlformats.org/officeDocument/2006/relationships/notesSlide" Target="../notesSlides/notesSlide7.xml"/><Relationship Id="rId4" Type="http://schemas.openxmlformats.org/officeDocument/2006/relationships/slideLayout" Target="../slideLayouts/slideLayout2.xml"/><Relationship Id="rId9"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21970" y="1715135"/>
            <a:ext cx="6440805" cy="3126105"/>
          </a:xfrm>
          <a:prstGeom prst="rect">
            <a:avLst/>
          </a:prstGeom>
          <a:solidFill>
            <a:srgbClr val="4B2E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 8"/>
          <p:cNvSpPr>
            <a:spLocks noGrp="1"/>
          </p:cNvSpPr>
          <p:nvPr>
            <p:ph type="ctrTitle"/>
            <p:custDataLst>
              <p:tags r:id="rId2"/>
            </p:custDataLst>
          </p:nvPr>
        </p:nvSpPr>
        <p:spPr>
          <a:xfrm>
            <a:off x="584200" y="2414905"/>
            <a:ext cx="6299200" cy="1034415"/>
          </a:xfrm>
        </p:spPr>
        <p:txBody>
          <a:bodyPr>
            <a:noAutofit/>
          </a:bodyPr>
          <a:lstStyle/>
          <a:p>
            <a:pPr algn="ctr"/>
            <a:r>
              <a:rPr lang="zh-CN" altLang="en-US" sz="3600">
                <a:solidFill>
                  <a:schemeClr val="bg1"/>
                </a:solidFill>
              </a:rPr>
              <a:t>华盛顿大学短期访学项目简介</a:t>
            </a:r>
          </a:p>
        </p:txBody>
      </p:sp>
      <p:sp>
        <p:nvSpPr>
          <p:cNvPr id="10" name="副标题 9"/>
          <p:cNvSpPr>
            <a:spLocks noGrp="1"/>
          </p:cNvSpPr>
          <p:nvPr>
            <p:ph type="subTitle" idx="1"/>
            <p:custDataLst>
              <p:tags r:id="rId3"/>
            </p:custDataLst>
          </p:nvPr>
        </p:nvSpPr>
        <p:spPr>
          <a:xfrm>
            <a:off x="788670" y="3571875"/>
            <a:ext cx="5636260" cy="1258570"/>
          </a:xfrm>
        </p:spPr>
        <p:txBody>
          <a:bodyPr>
            <a:normAutofit/>
          </a:bodyPr>
          <a:lstStyle/>
          <a:p>
            <a:pPr marL="0" indent="0" algn="ctr">
              <a:buNone/>
            </a:pPr>
            <a:r>
              <a:rPr lang="en-US" altLang="zh-CN" sz="2800">
                <a:solidFill>
                  <a:schemeClr val="bg1"/>
                </a:solidFill>
                <a:latin typeface="Times New Roman" panose="02020603050405020304" charset="0"/>
                <a:cs typeface="Times New Roman" panose="02020603050405020304" charset="0"/>
              </a:rPr>
              <a:t>UNIVERSITY </a:t>
            </a:r>
            <a:r>
              <a:rPr lang="en-US" altLang="zh-CN" sz="2800" i="1">
                <a:solidFill>
                  <a:schemeClr val="bg1"/>
                </a:solidFill>
                <a:latin typeface="Times New Roman" panose="02020603050405020304" charset="0"/>
                <a:cs typeface="Times New Roman" panose="02020603050405020304" charset="0"/>
              </a:rPr>
              <a:t>of</a:t>
            </a:r>
            <a:r>
              <a:rPr lang="en-US" altLang="zh-CN" sz="2800">
                <a:solidFill>
                  <a:schemeClr val="bg1"/>
                </a:solidFill>
                <a:latin typeface="Times New Roman" panose="02020603050405020304" charset="0"/>
                <a:cs typeface="Times New Roman" panose="02020603050405020304" charset="0"/>
              </a:rPr>
              <a:t> WASHINGTON</a:t>
            </a:r>
          </a:p>
        </p:txBody>
      </p:sp>
      <p:pic>
        <p:nvPicPr>
          <p:cNvPr id="4" name="图片 3"/>
          <p:cNvPicPr>
            <a:picLocks noChangeAspect="1"/>
          </p:cNvPicPr>
          <p:nvPr/>
        </p:nvPicPr>
        <p:blipFill>
          <a:blip r:embed="rId5" cstate="print"/>
          <a:srcRect l="16153" t="858" r="17841" b="9397"/>
          <a:stretch>
            <a:fillRect/>
          </a:stretch>
        </p:blipFill>
        <p:spPr>
          <a:xfrm>
            <a:off x="984885" y="5440045"/>
            <a:ext cx="1046480" cy="1059815"/>
          </a:xfrm>
          <a:prstGeom prst="ellipse">
            <a:avLst/>
          </a:prstGeom>
        </p:spPr>
      </p:pic>
      <p:pic>
        <p:nvPicPr>
          <p:cNvPr id="8" name="图片 7" descr="DCN02"/>
          <p:cNvPicPr>
            <a:picLocks noChangeAspect="1"/>
          </p:cNvPicPr>
          <p:nvPr/>
        </p:nvPicPr>
        <p:blipFill>
          <a:blip r:embed="rId6" cstate="print"/>
          <a:stretch>
            <a:fillRect/>
          </a:stretch>
        </p:blipFill>
        <p:spPr>
          <a:xfrm>
            <a:off x="2849245" y="5440680"/>
            <a:ext cx="1336040" cy="1007745"/>
          </a:xfrm>
          <a:prstGeom prst="rect">
            <a:avLst/>
          </a:prstGeom>
        </p:spPr>
      </p:pic>
      <p:graphicFrame>
        <p:nvGraphicFramePr>
          <p:cNvPr id="11" name="表格 10"/>
          <p:cNvGraphicFramePr/>
          <p:nvPr/>
        </p:nvGraphicFramePr>
        <p:xfrm>
          <a:off x="5204460" y="5379720"/>
          <a:ext cx="6446520" cy="859536"/>
        </p:xfrm>
        <a:graphic>
          <a:graphicData uri="http://schemas.openxmlformats.org/drawingml/2006/table">
            <a:tbl>
              <a:tblPr firstRow="1" bandRow="1">
                <a:tableStyleId>{5C22544A-7EE6-4342-B048-85BDC9FD1C3A}</a:tableStyleId>
              </a:tblPr>
              <a:tblGrid>
                <a:gridCol w="1021715"/>
                <a:gridCol w="5424805"/>
              </a:tblGrid>
              <a:tr h="286385">
                <a:tc>
                  <a:txBody>
                    <a:bodyPr/>
                    <a:lstStyle/>
                    <a:p>
                      <a:pPr>
                        <a:lnSpc>
                          <a:spcPct val="80000"/>
                        </a:lnSpc>
                        <a:buNone/>
                      </a:pPr>
                      <a:r>
                        <a:rPr lang="en-US" altLang="zh-CN" sz="1600" b="1">
                          <a:solidFill>
                            <a:srgbClr val="4B2E83"/>
                          </a:solidFill>
                          <a:latin typeface="黑体" panose="02010609060101010101" charset="-122"/>
                          <a:ea typeface="黑体" panose="02010609060101010101" charset="-122"/>
                          <a:sym typeface="+mn-ea"/>
                        </a:rPr>
                        <a:t>W1  : </a:t>
                      </a:r>
                    </a:p>
                  </a:txBody>
                  <a:tcPr>
                    <a:lnL>
                      <a:noFill/>
                    </a:lnL>
                    <a:lnR>
                      <a:noFill/>
                    </a:lnR>
                    <a:lnT>
                      <a:noFill/>
                    </a:lnT>
                    <a:lnB>
                      <a:noFill/>
                    </a:lnB>
                    <a:lnTlToBr>
                      <a:noFill/>
                    </a:lnTlToBr>
                    <a:lnBlToTr>
                      <a:noFill/>
                    </a:lnBlToTr>
                    <a:noFill/>
                  </a:tcPr>
                </a:tc>
                <a:tc>
                  <a:txBody>
                    <a:bodyPr/>
                    <a:lstStyle/>
                    <a:p>
                      <a:pPr>
                        <a:lnSpc>
                          <a:spcPct val="80000"/>
                        </a:lnSpc>
                        <a:buNone/>
                      </a:pPr>
                      <a:r>
                        <a:rPr lang="en-US" altLang="zh-CN" sz="1600" b="1">
                          <a:solidFill>
                            <a:srgbClr val="4B2E83"/>
                          </a:solidFill>
                          <a:latin typeface="黑体" panose="02010609060101010101" charset="-122"/>
                          <a:ea typeface="黑体" panose="02010609060101010101" charset="-122"/>
                          <a:cs typeface="黑体" panose="02010609060101010101" charset="-122"/>
                          <a:sym typeface="+mn-ea"/>
                        </a:rPr>
                        <a:t>3</a:t>
                      </a:r>
                      <a:r>
                        <a:rPr lang="zh-CN" altLang="en-US" sz="1600" b="1">
                          <a:solidFill>
                            <a:srgbClr val="4B2E83"/>
                          </a:solidFill>
                          <a:latin typeface="黑体" panose="02010609060101010101" charset="-122"/>
                          <a:ea typeface="黑体" panose="02010609060101010101" charset="-122"/>
                          <a:cs typeface="黑体" panose="02010609060101010101" charset="-122"/>
                          <a:sym typeface="+mn-ea"/>
                        </a:rPr>
                        <a:t>周英语与美国文化课程</a:t>
                      </a:r>
                      <a:r>
                        <a:rPr lang="en-US" altLang="zh-CN" sz="1600" b="1">
                          <a:solidFill>
                            <a:srgbClr val="4B2E83"/>
                          </a:solidFill>
                          <a:latin typeface="黑体" panose="02010609060101010101" charset="-122"/>
                          <a:ea typeface="黑体" panose="02010609060101010101" charset="-122"/>
                          <a:cs typeface="黑体" panose="02010609060101010101" charset="-122"/>
                          <a:sym typeface="+mn-ea"/>
                        </a:rPr>
                        <a:t> </a:t>
                      </a:r>
                      <a:endParaRPr lang="zh-CN" altLang="en-US" sz="1600" b="1">
                        <a:solidFill>
                          <a:srgbClr val="4B2E83"/>
                        </a:solidFill>
                        <a:latin typeface="黑体" panose="02010609060101010101" charset="-122"/>
                        <a:ea typeface="黑体" panose="02010609060101010101" charset="-122"/>
                        <a:cs typeface="黑体" panose="02010609060101010101" charset="-122"/>
                        <a:sym typeface="+mn-ea"/>
                      </a:endParaRPr>
                    </a:p>
                  </a:txBody>
                  <a:tcPr>
                    <a:lnL>
                      <a:noFill/>
                    </a:lnL>
                    <a:lnR>
                      <a:noFill/>
                    </a:lnR>
                    <a:lnT>
                      <a:noFill/>
                    </a:lnT>
                    <a:lnB>
                      <a:noFill/>
                    </a:lnB>
                    <a:lnTlToBr>
                      <a:noFill/>
                    </a:lnTlToBr>
                    <a:lnBlToTr>
                      <a:noFill/>
                    </a:lnBlToTr>
                    <a:noFill/>
                  </a:tcPr>
                </a:tc>
              </a:tr>
              <a:tr h="286385">
                <a:tc>
                  <a:txBody>
                    <a:bodyPr/>
                    <a:lstStyle/>
                    <a:p>
                      <a:pPr>
                        <a:lnSpc>
                          <a:spcPct val="80000"/>
                        </a:lnSpc>
                        <a:buNone/>
                      </a:pPr>
                      <a:r>
                        <a:rPr lang="en-US" altLang="zh-CN" sz="1600" b="1">
                          <a:solidFill>
                            <a:srgbClr val="4B2E83"/>
                          </a:solidFill>
                          <a:latin typeface="黑体" panose="02010609060101010101" charset="-122"/>
                          <a:ea typeface="黑体" panose="02010609060101010101" charset="-122"/>
                          <a:sym typeface="+mn-ea"/>
                        </a:rPr>
                        <a:t>W2  : </a:t>
                      </a:r>
                    </a:p>
                  </a:txBody>
                  <a:tcPr>
                    <a:lnL>
                      <a:noFill/>
                    </a:lnL>
                    <a:lnR>
                      <a:noFill/>
                    </a:lnR>
                    <a:lnT>
                      <a:noFill/>
                    </a:lnT>
                    <a:lnB>
                      <a:noFill/>
                    </a:lnB>
                    <a:lnTlToBr>
                      <a:noFill/>
                    </a:lnTlToBr>
                    <a:lnBlToTr>
                      <a:noFill/>
                    </a:lnBlToTr>
                    <a:noFill/>
                  </a:tcPr>
                </a:tc>
                <a:tc>
                  <a:txBody>
                    <a:bodyPr/>
                    <a:lstStyle/>
                    <a:p>
                      <a:pPr>
                        <a:lnSpc>
                          <a:spcPct val="80000"/>
                        </a:lnSpc>
                        <a:buNone/>
                      </a:pPr>
                      <a:r>
                        <a:rPr lang="en-US" altLang="zh-CN" sz="1600" b="1">
                          <a:solidFill>
                            <a:srgbClr val="4B2E83"/>
                          </a:solidFill>
                          <a:latin typeface="黑体" panose="02010609060101010101" charset="-122"/>
                          <a:ea typeface="黑体" panose="02010609060101010101" charset="-122"/>
                          <a:cs typeface="黑体" panose="02010609060101010101" charset="-122"/>
                          <a:sym typeface="+mn-ea"/>
                        </a:rPr>
                        <a:t>3</a:t>
                      </a:r>
                      <a:r>
                        <a:rPr lang="zh-CN" altLang="en-US" sz="1600" b="1">
                          <a:solidFill>
                            <a:srgbClr val="4B2E83"/>
                          </a:solidFill>
                          <a:latin typeface="黑体" panose="02010609060101010101" charset="-122"/>
                          <a:ea typeface="黑体" panose="02010609060101010101" charset="-122"/>
                          <a:cs typeface="黑体" panose="02010609060101010101" charset="-122"/>
                          <a:sym typeface="+mn-ea"/>
                        </a:rPr>
                        <a:t>周理工科课程</a:t>
                      </a:r>
                      <a:r>
                        <a:rPr lang="en-US" altLang="zh-CN" sz="1600" b="1">
                          <a:solidFill>
                            <a:srgbClr val="4B2E83"/>
                          </a:solidFill>
                          <a:latin typeface="黑体" panose="02010609060101010101" charset="-122"/>
                          <a:ea typeface="黑体" panose="02010609060101010101" charset="-122"/>
                          <a:cs typeface="黑体" panose="02010609060101010101" charset="-122"/>
                          <a:sym typeface="+mn-ea"/>
                        </a:rPr>
                        <a:t> </a:t>
                      </a:r>
                      <a:endParaRPr lang="zh-CN" altLang="en-US" sz="1600" b="1">
                        <a:solidFill>
                          <a:srgbClr val="4B2E83"/>
                        </a:solidFill>
                        <a:latin typeface="黑体" panose="02010609060101010101" charset="-122"/>
                        <a:ea typeface="黑体" panose="02010609060101010101" charset="-122"/>
                        <a:cs typeface="黑体" panose="02010609060101010101" charset="-122"/>
                        <a:sym typeface="+mn-ea"/>
                      </a:endParaRPr>
                    </a:p>
                  </a:txBody>
                  <a:tcPr>
                    <a:lnL>
                      <a:noFill/>
                    </a:lnL>
                    <a:lnR>
                      <a:noFill/>
                    </a:lnR>
                    <a:lnT>
                      <a:noFill/>
                    </a:lnT>
                    <a:lnB>
                      <a:noFill/>
                    </a:lnB>
                    <a:lnTlToBr>
                      <a:noFill/>
                    </a:lnTlToBr>
                    <a:lnBlToTr>
                      <a:noFill/>
                    </a:lnBlToTr>
                    <a:noFill/>
                  </a:tcPr>
                </a:tc>
              </a:tr>
              <a:tr h="286385">
                <a:tc>
                  <a:txBody>
                    <a:bodyPr/>
                    <a:lstStyle/>
                    <a:p>
                      <a:pPr>
                        <a:lnSpc>
                          <a:spcPct val="80000"/>
                        </a:lnSpc>
                        <a:buNone/>
                      </a:pPr>
                      <a:r>
                        <a:rPr lang="en-US" altLang="zh-CN" sz="1600" b="1">
                          <a:solidFill>
                            <a:srgbClr val="4B2E83"/>
                          </a:solidFill>
                          <a:latin typeface="黑体" panose="02010609060101010101" charset="-122"/>
                          <a:ea typeface="黑体" panose="02010609060101010101" charset="-122"/>
                          <a:sym typeface="+mn-ea"/>
                        </a:rPr>
                        <a:t>W3  : </a:t>
                      </a:r>
                    </a:p>
                  </a:txBody>
                  <a:tcPr>
                    <a:lnL>
                      <a:noFill/>
                    </a:lnL>
                    <a:lnR>
                      <a:noFill/>
                    </a:lnR>
                    <a:lnT>
                      <a:noFill/>
                    </a:lnT>
                    <a:lnB>
                      <a:noFill/>
                    </a:lnB>
                    <a:lnTlToBr>
                      <a:noFill/>
                    </a:lnTlToBr>
                    <a:lnBlToTr>
                      <a:noFill/>
                    </a:lnBlToTr>
                    <a:noFill/>
                  </a:tcPr>
                </a:tc>
                <a:tc>
                  <a:txBody>
                    <a:bodyPr/>
                    <a:lstStyle/>
                    <a:p>
                      <a:pPr>
                        <a:lnSpc>
                          <a:spcPct val="80000"/>
                        </a:lnSpc>
                        <a:buNone/>
                      </a:pPr>
                      <a:r>
                        <a:rPr lang="en-US" altLang="zh-CN" sz="1600" b="1">
                          <a:solidFill>
                            <a:srgbClr val="4B2E83"/>
                          </a:solidFill>
                          <a:latin typeface="黑体" panose="02010609060101010101" charset="-122"/>
                          <a:ea typeface="黑体" panose="02010609060101010101" charset="-122"/>
                          <a:cs typeface="黑体" panose="02010609060101010101" charset="-122"/>
                          <a:sym typeface="+mn-ea"/>
                        </a:rPr>
                        <a:t>3</a:t>
                      </a:r>
                      <a:r>
                        <a:rPr lang="zh-CN" altLang="en-US" sz="1600" b="1">
                          <a:solidFill>
                            <a:srgbClr val="4B2E83"/>
                          </a:solidFill>
                          <a:latin typeface="黑体" panose="02010609060101010101" charset="-122"/>
                          <a:ea typeface="黑体" panose="02010609060101010101" charset="-122"/>
                          <a:cs typeface="黑体" panose="02010609060101010101" charset="-122"/>
                          <a:sym typeface="+mn-ea"/>
                        </a:rPr>
                        <a:t>周商科课程</a:t>
                      </a:r>
                      <a:r>
                        <a:rPr lang="en-US" altLang="zh-CN" sz="1600" b="1">
                          <a:solidFill>
                            <a:srgbClr val="4B2E83"/>
                          </a:solidFill>
                          <a:latin typeface="黑体" panose="02010609060101010101" charset="-122"/>
                          <a:ea typeface="黑体" panose="02010609060101010101" charset="-122"/>
                          <a:cs typeface="黑体" panose="02010609060101010101" charset="-122"/>
                          <a:sym typeface="+mn-ea"/>
                        </a:rPr>
                        <a:t> </a:t>
                      </a:r>
                      <a:endParaRPr lang="zh-CN" altLang="en-US" sz="1600" b="1">
                        <a:solidFill>
                          <a:srgbClr val="4B2E83"/>
                        </a:solidFill>
                        <a:latin typeface="黑体" panose="02010609060101010101" charset="-122"/>
                        <a:ea typeface="黑体" panose="02010609060101010101" charset="-122"/>
                        <a:cs typeface="黑体" panose="02010609060101010101" charset="-122"/>
                        <a:sym typeface="+mn-ea"/>
                      </a:endParaRPr>
                    </a:p>
                  </a:txBody>
                  <a:tcPr>
                    <a:lnL>
                      <a:noFill/>
                    </a:lnL>
                    <a:lnR>
                      <a:noFill/>
                    </a:lnR>
                    <a:lnT>
                      <a:noFill/>
                    </a:lnT>
                    <a:lnB>
                      <a:noFill/>
                    </a:lnB>
                    <a:lnTlToBr>
                      <a:noFill/>
                    </a:lnTlToBr>
                    <a:lnBlToTr>
                      <a:noFill/>
                    </a:lnBlToTr>
                    <a:noFill/>
                  </a:tcPr>
                </a:tc>
              </a:tr>
            </a:tbl>
          </a:graphicData>
        </a:graphic>
      </p:graphicFrame>
      <p:sp>
        <p:nvSpPr>
          <p:cNvPr id="2" name="灯片编号占位符 1"/>
          <p:cNvSpPr>
            <a:spLocks noGrp="1"/>
          </p:cNvSpPr>
          <p:nvPr>
            <p:ph type="sldNum" sz="quarter" idx="12"/>
          </p:nvPr>
        </p:nvSpPr>
        <p:spPr/>
        <p:txBody>
          <a:bodyPr/>
          <a:lstStyle/>
          <a:p>
            <a:fld id="{49AE70B2-8BF9-45C0-BB95-33D1B9D3A854}" type="slidenum">
              <a:rPr lang="zh-CN" altLang="en-US" smtClean="0"/>
              <a:pPr/>
              <a:t>1</a:t>
            </a:fld>
            <a:endParaRPr lang="zh-CN" altLang="en-US"/>
          </a:p>
        </p:txBody>
      </p:sp>
      <p:pic>
        <p:nvPicPr>
          <p:cNvPr id="3" name="图片 2" descr="美丽的校园"/>
          <p:cNvPicPr>
            <a:picLocks noChangeAspect="1"/>
          </p:cNvPicPr>
          <p:nvPr/>
        </p:nvPicPr>
        <p:blipFill>
          <a:blip r:embed="rId7" cstate="print"/>
          <a:stretch>
            <a:fillRect/>
          </a:stretch>
        </p:blipFill>
        <p:spPr>
          <a:xfrm>
            <a:off x="7185025" y="1755775"/>
            <a:ext cx="4337050" cy="3061970"/>
          </a:xfrm>
          <a:prstGeom prst="rect">
            <a:avLst/>
          </a:prstGeom>
          <a:ln w="41275" cmpd="sng">
            <a:solidFill>
              <a:srgbClr val="4B2E83"/>
            </a:solidFill>
            <a:prstDash val="solid"/>
          </a:ln>
        </p:spPr>
      </p:pic>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2" name="文本框 4"/>
          <p:cNvSpPr>
            <a:spLocks noChangeArrowheads="1"/>
          </p:cNvSpPr>
          <p:nvPr/>
        </p:nvSpPr>
        <p:spPr bwMode="auto">
          <a:xfrm>
            <a:off x="120650" y="243840"/>
            <a:ext cx="4652010"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9pPr>
          </a:lstStyle>
          <a:p>
            <a:pPr eaLnBrk="1" hangingPunct="1">
              <a:lnSpc>
                <a:spcPct val="100000"/>
              </a:lnSpc>
              <a:spcBef>
                <a:spcPct val="0"/>
              </a:spcBef>
              <a:buFont typeface="Arial" panose="020B0604020202020204" pitchFamily="34" charset="0"/>
              <a:buNone/>
            </a:pPr>
            <a:r>
              <a:rPr lang="zh-CN" altLang="en-US" b="1">
                <a:solidFill>
                  <a:schemeClr val="bg1"/>
                </a:solidFill>
                <a:latin typeface="黑体" panose="02010609060101010101" charset="-122"/>
                <a:sym typeface="微软雅黑" panose="020B0503020204020204" charset="-122"/>
              </a:rPr>
              <a:t>咨询</a:t>
            </a:r>
          </a:p>
        </p:txBody>
      </p:sp>
      <p:sp>
        <p:nvSpPr>
          <p:cNvPr id="10250" name="文本框 32"/>
          <p:cNvSpPr>
            <a:spLocks noChangeArrowheads="1"/>
          </p:cNvSpPr>
          <p:nvPr/>
        </p:nvSpPr>
        <p:spPr bwMode="auto">
          <a:xfrm>
            <a:off x="4941570" y="1713230"/>
            <a:ext cx="6711315" cy="3708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400">
                <a:solidFill>
                  <a:schemeClr val="tx1"/>
                </a:solidFill>
                <a:latin typeface="Arial" panose="020B0604020202020204" pitchFamily="34" charset="0"/>
                <a:ea typeface="黑体" panose="02010609060101010101" charset="-122"/>
                <a:sym typeface="Calibri" panose="020F0502020204030204" charset="0"/>
              </a:defRPr>
            </a:lvl1pPr>
            <a:lvl2pPr marL="742950" indent="-28575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黑体" panose="02010609060101010101" charset="-122"/>
                <a:sym typeface="Calibri" panose="020F0502020204030204" charset="0"/>
              </a:defRPr>
            </a:lvl2pPr>
            <a:lvl3pPr marL="11430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黑体" panose="02010609060101010101" charset="-122"/>
                <a:sym typeface="Calibri" panose="020F0502020204030204" charset="0"/>
              </a:defRPr>
            </a:lvl9pPr>
          </a:lstStyle>
          <a:p>
            <a:pPr indent="0" algn="just">
              <a:lnSpc>
                <a:spcPct val="130000"/>
              </a:lnSpc>
              <a:buNone/>
            </a:pPr>
            <a:endParaRPr lang="zh-CN" sz="1400" dirty="0">
              <a:solidFill>
                <a:srgbClr val="262626"/>
              </a:solidFill>
              <a:latin typeface="微软雅黑" panose="020B0503020204020204" charset="-122"/>
              <a:ea typeface="微软雅黑" panose="020B0503020204020204" charset="-122"/>
              <a:sym typeface="+mn-ea"/>
            </a:endParaRPr>
          </a:p>
        </p:txBody>
      </p:sp>
      <p:pic>
        <p:nvPicPr>
          <p:cNvPr id="4" name="图片 3" descr="DCN02"/>
          <p:cNvPicPr>
            <a:picLocks noChangeAspect="1"/>
          </p:cNvPicPr>
          <p:nvPr/>
        </p:nvPicPr>
        <p:blipFill>
          <a:blip r:embed="rId3" cstate="print"/>
          <a:stretch>
            <a:fillRect/>
          </a:stretch>
        </p:blipFill>
        <p:spPr>
          <a:xfrm>
            <a:off x="11006455" y="52705"/>
            <a:ext cx="1117600" cy="842645"/>
          </a:xfrm>
          <a:prstGeom prst="rect">
            <a:avLst/>
          </a:prstGeom>
        </p:spPr>
      </p:pic>
      <p:sp>
        <p:nvSpPr>
          <p:cNvPr id="23" name="Line 6"/>
          <p:cNvSpPr>
            <a:spLocks noChangeShapeType="1"/>
          </p:cNvSpPr>
          <p:nvPr/>
        </p:nvSpPr>
        <p:spPr bwMode="auto">
          <a:xfrm>
            <a:off x="2206171" y="1636088"/>
            <a:ext cx="8051734" cy="0"/>
          </a:xfrm>
          <a:prstGeom prst="line">
            <a:avLst/>
          </a:prstGeom>
          <a:noFill/>
          <a:ln w="25400" cap="flat" cmpd="sng">
            <a:solidFill>
              <a:schemeClr val="bg1">
                <a:lumMod val="65000"/>
              </a:schemeClr>
            </a:solidFill>
            <a:prstDash val="solid"/>
            <a:roun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s-ES" sz="2000" b="0" i="0" u="none" strike="noStrike" kern="1200" cap="none" spc="0" normalizeH="0" baseline="0" noProof="0">
              <a:ln>
                <a:noFill/>
              </a:ln>
              <a:solidFill>
                <a:srgbClr val="000000"/>
              </a:solidFill>
              <a:effectLst>
                <a:outerShdw blurRad="38100" dist="38100" dir="2700000" algn="tl">
                  <a:srgbClr val="DDDDDD"/>
                </a:outerShdw>
              </a:effectLst>
              <a:uLnTx/>
              <a:uFillTx/>
              <a:latin typeface="Arial" panose="020B0604020202020204"/>
              <a:ea typeface="MS PGothic" panose="020B0600070205080204" charset="-128"/>
              <a:cs typeface="+mn-cs"/>
              <a:sym typeface="Gill Sans" charset="0"/>
            </a:endParaRPr>
          </a:p>
        </p:txBody>
      </p:sp>
      <p:sp>
        <p:nvSpPr>
          <p:cNvPr id="24" name="Line 6"/>
          <p:cNvSpPr>
            <a:spLocks noChangeShapeType="1"/>
          </p:cNvSpPr>
          <p:nvPr/>
        </p:nvSpPr>
        <p:spPr bwMode="auto">
          <a:xfrm>
            <a:off x="1580375" y="4818527"/>
            <a:ext cx="8172953" cy="0"/>
          </a:xfrm>
          <a:prstGeom prst="line">
            <a:avLst/>
          </a:prstGeom>
          <a:noFill/>
          <a:ln w="25400" cap="flat" cmpd="sng">
            <a:solidFill>
              <a:schemeClr val="bg1">
                <a:lumMod val="65000"/>
              </a:schemeClr>
            </a:solidFill>
            <a:prstDash val="solid"/>
            <a:round/>
          </a:ln>
          <a:effectLst/>
        </p:spPr>
        <p:txBody>
          <a:bodyPr lIns="0" tIns="0" rIns="0" b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s-ES" sz="2000" b="0" i="0" u="none" strike="noStrike" kern="1200" cap="none" spc="0" normalizeH="0" baseline="0" noProof="0">
              <a:ln>
                <a:noFill/>
              </a:ln>
              <a:solidFill>
                <a:srgbClr val="000000"/>
              </a:solidFill>
              <a:effectLst>
                <a:outerShdw blurRad="38100" dist="38100" dir="2700000" algn="tl">
                  <a:srgbClr val="DDDDDD"/>
                </a:outerShdw>
              </a:effectLst>
              <a:uLnTx/>
              <a:uFillTx/>
              <a:latin typeface="Arial" panose="020B0604020202020204"/>
              <a:ea typeface="MS PGothic" panose="020B0600070205080204" charset="-128"/>
              <a:cs typeface="+mn-cs"/>
              <a:sym typeface="Gill Sans" charset="0"/>
            </a:endParaRPr>
          </a:p>
        </p:txBody>
      </p:sp>
      <p:grpSp>
        <p:nvGrpSpPr>
          <p:cNvPr id="25" name="组合 24"/>
          <p:cNvGrpSpPr/>
          <p:nvPr/>
        </p:nvGrpSpPr>
        <p:grpSpPr>
          <a:xfrm>
            <a:off x="1417295" y="1362074"/>
            <a:ext cx="386297" cy="346360"/>
            <a:chOff x="2023840" y="-377671"/>
            <a:chExt cx="386297" cy="346360"/>
          </a:xfrm>
          <a:solidFill>
            <a:schemeClr val="tx1"/>
          </a:solidFill>
        </p:grpSpPr>
        <p:sp>
          <p:nvSpPr>
            <p:cNvPr id="26" name="文本框 25"/>
            <p:cNvSpPr txBox="1"/>
            <p:nvPr/>
          </p:nvSpPr>
          <p:spPr>
            <a:xfrm>
              <a:off x="2023840" y="-377671"/>
              <a:ext cx="163352" cy="346360"/>
            </a:xfrm>
            <a:custGeom>
              <a:avLst/>
              <a:gdLst/>
              <a:ahLst/>
              <a:cxnLst/>
              <a:rect l="l" t="t" r="r" b="b"/>
              <a:pathLst>
                <a:path w="163352" h="346360">
                  <a:moveTo>
                    <a:pt x="119560" y="0"/>
                  </a:moveTo>
                  <a:lnTo>
                    <a:pt x="159371" y="43792"/>
                  </a:lnTo>
                  <a:cubicBezTo>
                    <a:pt x="108943" y="80950"/>
                    <a:pt x="82402" y="126070"/>
                    <a:pt x="79748" y="179152"/>
                  </a:cubicBezTo>
                  <a:cubicBezTo>
                    <a:pt x="116906" y="179152"/>
                    <a:pt x="144774" y="179152"/>
                    <a:pt x="163352" y="179152"/>
                  </a:cubicBezTo>
                  <a:lnTo>
                    <a:pt x="163352" y="346360"/>
                  </a:lnTo>
                  <a:lnTo>
                    <a:pt x="125" y="346360"/>
                  </a:lnTo>
                  <a:lnTo>
                    <a:pt x="125" y="218963"/>
                  </a:lnTo>
                  <a:cubicBezTo>
                    <a:pt x="-2529" y="118107"/>
                    <a:pt x="37282" y="45119"/>
                    <a:pt x="119560"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8000" b="0" i="0" u="none" strike="noStrike" kern="1200" cap="none" spc="0" normalizeH="0" baseline="0" noProof="0">
                <a:ln>
                  <a:noFill/>
                </a:ln>
                <a:solidFill>
                  <a:srgbClr val="000000"/>
                </a:solidFill>
                <a:effectLst/>
                <a:uLnTx/>
                <a:uFillTx/>
                <a:latin typeface="方正兰亭粗黑_GBK" panose="02000000000000000000" pitchFamily="2" charset="-122"/>
                <a:ea typeface="方正兰亭粗黑_GBK" panose="02000000000000000000" pitchFamily="2" charset="-122"/>
              </a:endParaRPr>
            </a:p>
          </p:txBody>
        </p:sp>
        <p:sp>
          <p:nvSpPr>
            <p:cNvPr id="28" name="文本框 27"/>
            <p:cNvSpPr txBox="1"/>
            <p:nvPr/>
          </p:nvSpPr>
          <p:spPr>
            <a:xfrm>
              <a:off x="2242807" y="-377671"/>
              <a:ext cx="167330" cy="346360"/>
            </a:xfrm>
            <a:custGeom>
              <a:avLst/>
              <a:gdLst/>
              <a:ahLst/>
              <a:cxnLst/>
              <a:rect l="l" t="t" r="r" b="b"/>
              <a:pathLst>
                <a:path w="167330" h="346360">
                  <a:moveTo>
                    <a:pt x="123537" y="0"/>
                  </a:moveTo>
                  <a:lnTo>
                    <a:pt x="163349" y="43792"/>
                  </a:lnTo>
                  <a:cubicBezTo>
                    <a:pt x="112921" y="80950"/>
                    <a:pt x="85053" y="126070"/>
                    <a:pt x="79745" y="179152"/>
                  </a:cubicBezTo>
                  <a:cubicBezTo>
                    <a:pt x="119556" y="179152"/>
                    <a:pt x="148751" y="179152"/>
                    <a:pt x="167330" y="179152"/>
                  </a:cubicBezTo>
                  <a:lnTo>
                    <a:pt x="167330" y="346360"/>
                  </a:lnTo>
                  <a:lnTo>
                    <a:pt x="121" y="346360"/>
                  </a:lnTo>
                  <a:lnTo>
                    <a:pt x="121" y="218963"/>
                  </a:lnTo>
                  <a:cubicBezTo>
                    <a:pt x="-2533" y="120761"/>
                    <a:pt x="38606" y="47774"/>
                    <a:pt x="123537"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8000" b="0" i="0" u="none" strike="noStrike" kern="1200" cap="none" spc="0" normalizeH="0" baseline="0" noProof="0">
                <a:ln>
                  <a:noFill/>
                </a:ln>
                <a:solidFill>
                  <a:srgbClr val="000000"/>
                </a:solidFill>
                <a:effectLst/>
                <a:uLnTx/>
                <a:uFillTx/>
                <a:latin typeface="方正兰亭粗黑_GBK" panose="02000000000000000000" pitchFamily="2" charset="-122"/>
                <a:ea typeface="方正兰亭粗黑_GBK" panose="02000000000000000000" pitchFamily="2" charset="-122"/>
              </a:endParaRPr>
            </a:p>
          </p:txBody>
        </p:sp>
      </p:grpSp>
      <p:grpSp>
        <p:nvGrpSpPr>
          <p:cNvPr id="30" name="组合 29"/>
          <p:cNvGrpSpPr/>
          <p:nvPr/>
        </p:nvGrpSpPr>
        <p:grpSpPr>
          <a:xfrm>
            <a:off x="10035143" y="4818181"/>
            <a:ext cx="386295" cy="346360"/>
            <a:chOff x="2533554" y="-373690"/>
            <a:chExt cx="386295" cy="346360"/>
          </a:xfrm>
          <a:solidFill>
            <a:schemeClr val="tx1"/>
          </a:solidFill>
        </p:grpSpPr>
        <p:sp>
          <p:nvSpPr>
            <p:cNvPr id="31" name="文本框 30"/>
            <p:cNvSpPr txBox="1"/>
            <p:nvPr/>
          </p:nvSpPr>
          <p:spPr>
            <a:xfrm>
              <a:off x="2533554" y="-373690"/>
              <a:ext cx="163351" cy="346360"/>
            </a:xfrm>
            <a:custGeom>
              <a:avLst/>
              <a:gdLst/>
              <a:ahLst/>
              <a:cxnLst/>
              <a:rect l="l" t="t" r="r" b="b"/>
              <a:pathLst>
                <a:path w="163351" h="346360">
                  <a:moveTo>
                    <a:pt x="0" y="0"/>
                  </a:moveTo>
                  <a:lnTo>
                    <a:pt x="163227" y="0"/>
                  </a:lnTo>
                  <a:lnTo>
                    <a:pt x="163227" y="131378"/>
                  </a:lnTo>
                  <a:cubicBezTo>
                    <a:pt x="165881" y="229580"/>
                    <a:pt x="126069" y="301240"/>
                    <a:pt x="43792" y="346360"/>
                  </a:cubicBezTo>
                  <a:lnTo>
                    <a:pt x="3981" y="306549"/>
                  </a:lnTo>
                  <a:cubicBezTo>
                    <a:pt x="57063" y="269391"/>
                    <a:pt x="83604" y="222944"/>
                    <a:pt x="83604" y="167208"/>
                  </a:cubicBezTo>
                  <a:cubicBezTo>
                    <a:pt x="49101" y="167208"/>
                    <a:pt x="21232" y="167208"/>
                    <a:pt x="0" y="167208"/>
                  </a:cubicBezTo>
                  <a:lnTo>
                    <a:pt x="0" y="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8000" b="0" i="0" u="none" strike="noStrike" kern="1200" cap="none" spc="0" normalizeH="0" baseline="0" noProof="0">
                <a:ln>
                  <a:noFill/>
                </a:ln>
                <a:solidFill>
                  <a:srgbClr val="000000"/>
                </a:solidFill>
                <a:effectLst/>
                <a:uLnTx/>
                <a:uFillTx/>
                <a:latin typeface="方正兰亭粗黑_GBK" panose="02000000000000000000" pitchFamily="2" charset="-122"/>
                <a:ea typeface="方正兰亭粗黑_GBK" panose="02000000000000000000" pitchFamily="2" charset="-122"/>
              </a:endParaRPr>
            </a:p>
          </p:txBody>
        </p:sp>
        <p:sp>
          <p:nvSpPr>
            <p:cNvPr id="32" name="文本框 31"/>
            <p:cNvSpPr txBox="1"/>
            <p:nvPr/>
          </p:nvSpPr>
          <p:spPr>
            <a:xfrm>
              <a:off x="2756498" y="-373690"/>
              <a:ext cx="163351" cy="346360"/>
            </a:xfrm>
            <a:custGeom>
              <a:avLst/>
              <a:gdLst/>
              <a:ahLst/>
              <a:cxnLst/>
              <a:rect l="l" t="t" r="r" b="b"/>
              <a:pathLst>
                <a:path w="163351" h="346360">
                  <a:moveTo>
                    <a:pt x="0" y="0"/>
                  </a:moveTo>
                  <a:lnTo>
                    <a:pt x="163227" y="0"/>
                  </a:lnTo>
                  <a:lnTo>
                    <a:pt x="163227" y="131378"/>
                  </a:lnTo>
                  <a:cubicBezTo>
                    <a:pt x="165882" y="229580"/>
                    <a:pt x="126070" y="301240"/>
                    <a:pt x="43793" y="346360"/>
                  </a:cubicBezTo>
                  <a:lnTo>
                    <a:pt x="0" y="306549"/>
                  </a:lnTo>
                  <a:cubicBezTo>
                    <a:pt x="50428" y="272045"/>
                    <a:pt x="78296" y="225599"/>
                    <a:pt x="83604" y="167208"/>
                  </a:cubicBezTo>
                  <a:cubicBezTo>
                    <a:pt x="49101" y="167208"/>
                    <a:pt x="21233" y="167208"/>
                    <a:pt x="0" y="167208"/>
                  </a:cubicBezTo>
                  <a:lnTo>
                    <a:pt x="0" y="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eaLnBrk="0" fontAlgn="base" latinLnBrk="0" hangingPunct="0">
                <a:lnSpc>
                  <a:spcPct val="100000"/>
                </a:lnSpc>
                <a:spcBef>
                  <a:spcPct val="0"/>
                </a:spcBef>
                <a:spcAft>
                  <a:spcPct val="0"/>
                </a:spcAft>
                <a:buClrTx/>
                <a:buSzTx/>
                <a:buFontTx/>
                <a:buNone/>
                <a:defRPr/>
              </a:pPr>
              <a:endParaRPr kumimoji="0" lang="zh-CN" altLang="en-US" sz="8000" b="0" i="0" u="none" strike="noStrike" kern="1200" cap="none" spc="0" normalizeH="0" baseline="0" noProof="0">
                <a:ln>
                  <a:noFill/>
                </a:ln>
                <a:solidFill>
                  <a:srgbClr val="000000"/>
                </a:solidFill>
                <a:effectLst/>
                <a:uLnTx/>
                <a:uFillTx/>
                <a:latin typeface="方正兰亭粗黑_GBK" panose="02000000000000000000" pitchFamily="2" charset="-122"/>
                <a:ea typeface="方正兰亭粗黑_GBK" panose="02000000000000000000" pitchFamily="2" charset="-122"/>
              </a:endParaRPr>
            </a:p>
          </p:txBody>
        </p:sp>
      </p:grpSp>
      <p:sp>
        <p:nvSpPr>
          <p:cNvPr id="33" name="文本框 32"/>
          <p:cNvSpPr txBox="1"/>
          <p:nvPr/>
        </p:nvSpPr>
        <p:spPr>
          <a:xfrm>
            <a:off x="1417320" y="1817370"/>
            <a:ext cx="9062085" cy="2892425"/>
          </a:xfrm>
          <a:prstGeom prst="rect">
            <a:avLst/>
          </a:prstGeom>
        </p:spPr>
        <p:txBody>
          <a:bodyPr vert="horz" wrap="square" lIns="91440" tIns="45720" rIns="91440" bIns="45720" rtlCol="0" anchor="t">
            <a:normAutofit/>
          </a:bodyPr>
          <a:lstStyle>
            <a:defPPr>
              <a:defRPr lang="zh-CN"/>
            </a:defPPr>
            <a:lvl1pPr marR="0" lvl="0" indent="0" algn="just" fontAlgn="auto">
              <a:lnSpc>
                <a:spcPct val="120000"/>
              </a:lnSpc>
              <a:spcBef>
                <a:spcPts val="1000"/>
              </a:spcBef>
              <a:spcAft>
                <a:spcPts val="0"/>
              </a:spcAft>
              <a:buClrTx/>
              <a:buSzTx/>
              <a:buFont typeface="Arial" panose="020B0604020202020204" pitchFamily="34" charset="0"/>
              <a:buNone/>
              <a:defRPr kumimoji="0" sz="2400" b="0" i="0" u="none" strike="noStrike" cap="none" spc="0" normalizeH="0" baseline="0">
                <a:ln>
                  <a:noFill/>
                </a:ln>
                <a:effectLst/>
                <a:uLnTx/>
                <a:uFillTx/>
                <a:latin typeface="Arial" panose="020B0604020202020204"/>
                <a:ea typeface="黑体" panose="02010609060101010101" charset="-122"/>
              </a:defRPr>
            </a:lvl1pPr>
            <a:lvl2pPr marL="685800" indent="-228600">
              <a:lnSpc>
                <a:spcPct val="90000"/>
              </a:lnSpc>
              <a:spcBef>
                <a:spcPts val="500"/>
              </a:spcBef>
              <a:buFont typeface="Arial" panose="020B0604020202020204" pitchFamily="34" charset="0"/>
              <a:buChar char="•"/>
              <a:defRPr sz="2000">
                <a:solidFill>
                  <a:schemeClr val="bg1">
                    <a:lumMod val="85000"/>
                  </a:schemeClr>
                </a:solidFill>
              </a:defRPr>
            </a:lvl2pPr>
            <a:lvl3pPr marL="1143000" indent="-228600">
              <a:lnSpc>
                <a:spcPct val="90000"/>
              </a:lnSpc>
              <a:spcBef>
                <a:spcPts val="500"/>
              </a:spcBef>
              <a:buFont typeface="Arial" panose="020B0604020202020204" pitchFamily="34" charset="0"/>
              <a:buChar char="•"/>
              <a:defRPr>
                <a:solidFill>
                  <a:schemeClr val="bg1">
                    <a:lumMod val="85000"/>
                  </a:schemeClr>
                </a:solidFill>
              </a:defRPr>
            </a:lvl3pPr>
            <a:lvl4pPr marL="1600200" indent="-228600">
              <a:lnSpc>
                <a:spcPct val="90000"/>
              </a:lnSpc>
              <a:spcBef>
                <a:spcPts val="500"/>
              </a:spcBef>
              <a:buFont typeface="Arial" panose="020B0604020202020204" pitchFamily="34" charset="0"/>
              <a:buChar char="•"/>
              <a:defRPr>
                <a:solidFill>
                  <a:schemeClr val="bg1">
                    <a:lumMod val="85000"/>
                  </a:schemeClr>
                </a:solidFill>
              </a:defRPr>
            </a:lvl4pPr>
            <a:lvl5pPr marL="2057400" indent="-228600">
              <a:lnSpc>
                <a:spcPct val="90000"/>
              </a:lnSpc>
              <a:spcBef>
                <a:spcPts val="500"/>
              </a:spcBef>
              <a:buFont typeface="Arial" panose="020B0604020202020204" pitchFamily="34" charset="0"/>
              <a:buChar char="•"/>
              <a:defRPr>
                <a:solidFill>
                  <a:schemeClr val="bg1">
                    <a:lumMod val="8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defRPr/>
            </a:pPr>
            <a:endParaRPr lang="en-US" altLang="zh-CN" sz="1400" dirty="0">
              <a:solidFill>
                <a:srgbClr val="0033CC"/>
              </a:solidFill>
            </a:endParaRPr>
          </a:p>
        </p:txBody>
      </p:sp>
      <p:sp>
        <p:nvSpPr>
          <p:cNvPr id="34" name="文本框 33"/>
          <p:cNvSpPr txBox="1"/>
          <p:nvPr/>
        </p:nvSpPr>
        <p:spPr>
          <a:xfrm>
            <a:off x="3658235" y="1989056"/>
            <a:ext cx="4463415" cy="2771480"/>
          </a:xfrm>
          <a:prstGeom prst="rect">
            <a:avLst/>
          </a:prstGeom>
          <a:ln w="12700">
            <a:miter lim="400000"/>
          </a:ln>
        </p:spPr>
        <p:txBody>
          <a:bodyPr lIns="50800" tIns="50800" rIns="50800" bIns="50800" anchor="t">
            <a:normAutofit fontScale="77500" lnSpcReduction="20000"/>
          </a:bodyPr>
          <a:lstStyle>
            <a:defPPr>
              <a:defRPr lang="zh-CN"/>
            </a:defPPr>
            <a:lvl1pPr marR="0" lvl="0" indent="0" algn="r" defTabSz="726440" eaLnBrk="0" fontAlgn="base" hangingPunct="0">
              <a:lnSpc>
                <a:spcPct val="100000"/>
              </a:lnSpc>
              <a:spcBef>
                <a:spcPct val="0"/>
              </a:spcBef>
              <a:spcAft>
                <a:spcPct val="0"/>
              </a:spcAft>
              <a:buClrTx/>
              <a:buSzTx/>
              <a:buFontTx/>
              <a:buNone/>
              <a:defRPr kumimoji="0" sz="2000" b="0" i="1" u="none" strike="noStrike" cap="none" spc="0" normalizeH="0" baseline="0">
                <a:ln>
                  <a:noFill/>
                </a:ln>
                <a:effectLst/>
                <a:uLnTx/>
                <a:uFillTx/>
                <a:latin typeface="Calibri" panose="020F0502020204030204" charset="0"/>
                <a:ea typeface="微软雅黑" panose="020B0503020204020204" charset="-122"/>
              </a:defRPr>
            </a:lvl1pPr>
          </a:lstStyle>
          <a:p>
            <a:pPr algn="l">
              <a:lnSpc>
                <a:spcPct val="120000"/>
              </a:lnSpc>
            </a:pPr>
            <a:endParaRPr lang="en-US" altLang="zh-CN" b="1" i="0" dirty="0" smtClean="0">
              <a:solidFill>
                <a:srgbClr val="0033CC"/>
              </a:solidFill>
            </a:endParaRPr>
          </a:p>
          <a:p>
            <a:pPr algn="l">
              <a:lnSpc>
                <a:spcPct val="120000"/>
              </a:lnSpc>
            </a:pPr>
            <a:r>
              <a:rPr lang="zh-CN" altLang="en-US" b="1" i="0" dirty="0" smtClean="0">
                <a:solidFill>
                  <a:srgbClr val="0033CC"/>
                </a:solidFill>
              </a:rPr>
              <a:t>国际交流处联系方式</a:t>
            </a:r>
            <a:endParaRPr lang="en-US" altLang="zh-CN" b="1" i="0" dirty="0" smtClean="0">
              <a:solidFill>
                <a:srgbClr val="0033CC"/>
              </a:solidFill>
            </a:endParaRPr>
          </a:p>
          <a:p>
            <a:pPr algn="l">
              <a:lnSpc>
                <a:spcPct val="120000"/>
              </a:lnSpc>
            </a:pPr>
            <a:r>
              <a:rPr lang="zh-CN" altLang="en-US" i="0" dirty="0" smtClean="0">
                <a:solidFill>
                  <a:srgbClr val="0033CC"/>
                </a:solidFill>
              </a:rPr>
              <a:t>联系人：张老师</a:t>
            </a:r>
            <a:endParaRPr lang="en-US" altLang="zh-CN" i="0" dirty="0" smtClean="0">
              <a:solidFill>
                <a:srgbClr val="0033CC"/>
              </a:solidFill>
            </a:endParaRPr>
          </a:p>
          <a:p>
            <a:pPr algn="l">
              <a:lnSpc>
                <a:spcPct val="120000"/>
              </a:lnSpc>
            </a:pPr>
            <a:r>
              <a:rPr lang="zh-CN" altLang="en-US" i="0" dirty="0" smtClean="0">
                <a:solidFill>
                  <a:srgbClr val="0033CC"/>
                </a:solidFill>
              </a:rPr>
              <a:t>电话：</a:t>
            </a:r>
            <a:r>
              <a:rPr lang="en-US" altLang="zh-CN" i="0" dirty="0" smtClean="0">
                <a:solidFill>
                  <a:srgbClr val="0033CC"/>
                </a:solidFill>
              </a:rPr>
              <a:t>020-85280038</a:t>
            </a:r>
          </a:p>
          <a:p>
            <a:pPr algn="l">
              <a:lnSpc>
                <a:spcPct val="120000"/>
              </a:lnSpc>
            </a:pPr>
            <a:r>
              <a:rPr lang="zh-CN" altLang="en-US" i="0" dirty="0" smtClean="0">
                <a:solidFill>
                  <a:srgbClr val="0033CC"/>
                </a:solidFill>
              </a:rPr>
              <a:t>联</a:t>
            </a:r>
            <a:r>
              <a:rPr lang="zh-CN" altLang="en-US" i="0" dirty="0" smtClean="0">
                <a:solidFill>
                  <a:srgbClr val="0033CC"/>
                </a:solidFill>
              </a:rPr>
              <a:t>系地址：行政楼</a:t>
            </a:r>
            <a:r>
              <a:rPr lang="en-US" altLang="zh-CN" i="0" dirty="0" smtClean="0">
                <a:solidFill>
                  <a:srgbClr val="0033CC"/>
                </a:solidFill>
              </a:rPr>
              <a:t>826</a:t>
            </a:r>
            <a:r>
              <a:rPr lang="zh-CN" altLang="en-US" i="0" dirty="0" smtClean="0">
                <a:solidFill>
                  <a:srgbClr val="0033CC"/>
                </a:solidFill>
              </a:rPr>
              <a:t>室（国际交流处交流科）</a:t>
            </a:r>
            <a:endParaRPr lang="en-US" altLang="zh-CN" i="0" dirty="0" smtClean="0">
              <a:solidFill>
                <a:srgbClr val="0033CC"/>
              </a:solidFill>
            </a:endParaRPr>
          </a:p>
          <a:p>
            <a:pPr algn="l">
              <a:lnSpc>
                <a:spcPct val="120000"/>
              </a:lnSpc>
            </a:pPr>
            <a:r>
              <a:rPr lang="zh-CN" altLang="en-US" b="1" i="0" dirty="0" smtClean="0">
                <a:solidFill>
                  <a:srgbClr val="0033CC"/>
                </a:solidFill>
              </a:rPr>
              <a:t>端深教育联系方式</a:t>
            </a:r>
            <a:endParaRPr lang="zh-CN" i="0" dirty="0" smtClean="0">
              <a:solidFill>
                <a:srgbClr val="0033CC"/>
              </a:solidFill>
            </a:endParaRPr>
          </a:p>
          <a:p>
            <a:pPr algn="l">
              <a:lnSpc>
                <a:spcPct val="120000"/>
              </a:lnSpc>
            </a:pPr>
            <a:r>
              <a:rPr lang="zh-CN" i="0" dirty="0" smtClean="0">
                <a:solidFill>
                  <a:srgbClr val="0033CC"/>
                </a:solidFill>
              </a:rPr>
              <a:t>电</a:t>
            </a:r>
            <a:r>
              <a:rPr lang="zh-CN" i="0" dirty="0">
                <a:solidFill>
                  <a:srgbClr val="0033CC"/>
                </a:solidFill>
              </a:rPr>
              <a:t>话：</a:t>
            </a:r>
            <a:r>
              <a:rPr lang="en-US" altLang="zh-CN" i="0" dirty="0">
                <a:solidFill>
                  <a:srgbClr val="0033CC"/>
                </a:solidFill>
              </a:rPr>
              <a:t>020-82002936/020-29863416</a:t>
            </a:r>
          </a:p>
          <a:p>
            <a:pPr algn="l">
              <a:lnSpc>
                <a:spcPct val="120000"/>
              </a:lnSpc>
            </a:pPr>
            <a:r>
              <a:rPr lang="zh-CN" altLang="en-US" i="0" dirty="0" smtClean="0">
                <a:solidFill>
                  <a:srgbClr val="0033CC"/>
                </a:solidFill>
              </a:rPr>
              <a:t>手</a:t>
            </a:r>
            <a:r>
              <a:rPr lang="zh-CN" altLang="en-US" i="0" dirty="0">
                <a:solidFill>
                  <a:srgbClr val="0033CC"/>
                </a:solidFill>
              </a:rPr>
              <a:t>机</a:t>
            </a:r>
            <a:r>
              <a:rPr lang="en-US" altLang="zh-CN" i="0" dirty="0">
                <a:solidFill>
                  <a:srgbClr val="0033CC"/>
                </a:solidFill>
              </a:rPr>
              <a:t>/</a:t>
            </a:r>
            <a:r>
              <a:rPr lang="zh-CN" altLang="en-US" i="0" dirty="0">
                <a:solidFill>
                  <a:srgbClr val="0033CC"/>
                </a:solidFill>
              </a:rPr>
              <a:t>微信</a:t>
            </a:r>
            <a:r>
              <a:rPr lang="en-US" altLang="zh-CN" i="0" dirty="0">
                <a:solidFill>
                  <a:srgbClr val="0033CC"/>
                </a:solidFill>
              </a:rPr>
              <a:t>:13929596675</a:t>
            </a:r>
            <a:r>
              <a:rPr lang="zh-CN" altLang="en-US" i="0" dirty="0">
                <a:solidFill>
                  <a:srgbClr val="0033CC"/>
                </a:solidFill>
              </a:rPr>
              <a:t>（</a:t>
            </a:r>
            <a:r>
              <a:rPr lang="en-US" altLang="zh-CN" i="0" dirty="0">
                <a:solidFill>
                  <a:srgbClr val="0033CC"/>
                </a:solidFill>
              </a:rPr>
              <a:t>Tina</a:t>
            </a:r>
            <a:r>
              <a:rPr lang="zh-CN" altLang="en-US" i="0" dirty="0">
                <a:solidFill>
                  <a:srgbClr val="0033CC"/>
                </a:solidFill>
              </a:rPr>
              <a:t>老师）</a:t>
            </a:r>
            <a:endParaRPr lang="en-US" altLang="zh-CN" i="0" dirty="0">
              <a:solidFill>
                <a:srgbClr val="0033CC"/>
              </a:solidFill>
            </a:endParaRPr>
          </a:p>
          <a:p>
            <a:pPr algn="l">
              <a:lnSpc>
                <a:spcPct val="120000"/>
              </a:lnSpc>
            </a:pPr>
            <a:r>
              <a:rPr lang="zh-CN" altLang="en-US" i="0" dirty="0" smtClean="0">
                <a:solidFill>
                  <a:srgbClr val="0033CC"/>
                </a:solidFill>
              </a:rPr>
              <a:t>电</a:t>
            </a:r>
            <a:r>
              <a:rPr lang="zh-CN" altLang="en-US" i="0" dirty="0">
                <a:solidFill>
                  <a:srgbClr val="0033CC"/>
                </a:solidFill>
              </a:rPr>
              <a:t>子邮箱：</a:t>
            </a:r>
            <a:r>
              <a:rPr lang="en-US" altLang="zh-CN" i="0" dirty="0">
                <a:solidFill>
                  <a:srgbClr val="0033CC"/>
                </a:solidFill>
              </a:rPr>
              <a:t>tina@dcn-edu.com</a:t>
            </a:r>
          </a:p>
          <a:p>
            <a:pPr algn="l">
              <a:lnSpc>
                <a:spcPct val="120000"/>
              </a:lnSpc>
            </a:pPr>
            <a:r>
              <a:rPr lang="zh-CN" altLang="en-US" i="0" dirty="0" smtClean="0">
                <a:solidFill>
                  <a:srgbClr val="0033CC"/>
                </a:solidFill>
              </a:rPr>
              <a:t>网</a:t>
            </a:r>
            <a:r>
              <a:rPr lang="zh-CN" altLang="en-US" i="0" dirty="0">
                <a:solidFill>
                  <a:srgbClr val="0033CC"/>
                </a:solidFill>
              </a:rPr>
              <a:t>站：</a:t>
            </a:r>
            <a:r>
              <a:rPr lang="en-US" altLang="zh-CN" i="0" dirty="0">
                <a:solidFill>
                  <a:srgbClr val="0033CC"/>
                </a:solidFill>
              </a:rPr>
              <a:t>www.dcn-edu.com</a:t>
            </a:r>
          </a:p>
        </p:txBody>
      </p:sp>
      <p:pic>
        <p:nvPicPr>
          <p:cNvPr id="35" name="图片 34" descr="项目咨询微信二维码"/>
          <p:cNvPicPr>
            <a:picLocks noChangeAspect="1"/>
          </p:cNvPicPr>
          <p:nvPr/>
        </p:nvPicPr>
        <p:blipFill>
          <a:blip r:embed="rId4" cstate="print"/>
          <a:stretch>
            <a:fillRect/>
          </a:stretch>
        </p:blipFill>
        <p:spPr>
          <a:xfrm>
            <a:off x="1964055" y="2299970"/>
            <a:ext cx="1515745" cy="1515745"/>
          </a:xfrm>
          <a:prstGeom prst="rect">
            <a:avLst/>
          </a:prstGeom>
        </p:spPr>
      </p:pic>
      <p:sp>
        <p:nvSpPr>
          <p:cNvPr id="36" name="文本框 35"/>
          <p:cNvSpPr txBox="1"/>
          <p:nvPr/>
        </p:nvSpPr>
        <p:spPr>
          <a:xfrm>
            <a:off x="1890395" y="3815715"/>
            <a:ext cx="1662430" cy="306705"/>
          </a:xfrm>
          <a:prstGeom prst="rect">
            <a:avLst/>
          </a:prstGeom>
          <a:noFill/>
        </p:spPr>
        <p:txBody>
          <a:bodyPr wrap="square" rtlCol="0">
            <a:spAutoFit/>
          </a:bodyPr>
          <a:lstStyle/>
          <a:p>
            <a:pPr algn="ctr"/>
            <a:r>
              <a:rPr lang="zh-CN" altLang="en-US" sz="1400" dirty="0" smtClean="0"/>
              <a:t>端深教育咨</a:t>
            </a:r>
            <a:r>
              <a:rPr lang="zh-CN" altLang="en-US" sz="1400" dirty="0"/>
              <a:t>询微信</a:t>
            </a:r>
          </a:p>
        </p:txBody>
      </p:sp>
      <p:sp>
        <p:nvSpPr>
          <p:cNvPr id="2" name="灯片编号占位符 1"/>
          <p:cNvSpPr>
            <a:spLocks noGrp="1"/>
          </p:cNvSpPr>
          <p:nvPr>
            <p:ph type="sldNum" sz="quarter" idx="12"/>
          </p:nvPr>
        </p:nvSpPr>
        <p:spPr/>
        <p:txBody>
          <a:bodyPr/>
          <a:lstStyle/>
          <a:p>
            <a:fld id="{49AE70B2-8BF9-45C0-BB95-33D1B9D3A854}" type="slidenum">
              <a:rPr lang="zh-CN" altLang="en-US" smtClean="0"/>
              <a:pPr/>
              <a:t>10</a:t>
            </a:fld>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Shape 1052"/>
          <p:cNvSpPr>
            <a:spLocks noChangeArrowheads="1"/>
          </p:cNvSpPr>
          <p:nvPr/>
        </p:nvSpPr>
        <p:spPr bwMode="auto">
          <a:xfrm>
            <a:off x="324485" y="4066540"/>
            <a:ext cx="5705475" cy="25565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sz="1600" b="1" dirty="0">
                <a:solidFill>
                  <a:schemeClr val="tx1"/>
                </a:solidFill>
                <a:latin typeface="黑体" panose="02010609060101010101" charset="-122"/>
                <a:ea typeface="黑体" panose="02010609060101010101" charset="-122"/>
                <a:cs typeface="黑体" panose="02010609060101010101" charset="-122"/>
                <a:sym typeface="+mn-ea"/>
              </a:rPr>
              <a:t>学校简介：</a:t>
            </a:r>
          </a:p>
          <a:p>
            <a:pPr marL="285750" indent="-285750" algn="just">
              <a:lnSpc>
                <a:spcPct val="130000"/>
              </a:lnSpc>
              <a:buFont typeface="Wingdings" panose="05000000000000000000" charset="0"/>
              <a:buChar char=""/>
            </a:pPr>
            <a:r>
              <a:rPr sz="1400" dirty="0">
                <a:solidFill>
                  <a:schemeClr val="tx1"/>
                </a:solidFill>
                <a:latin typeface="黑体" panose="02010609060101010101" charset="-122"/>
                <a:ea typeface="黑体" panose="02010609060101010101" charset="-122"/>
                <a:cs typeface="黑体" panose="02010609060101010101" charset="-122"/>
                <a:sym typeface="+mn-ea"/>
              </a:rPr>
              <a:t>QS世界大学排名第</a:t>
            </a:r>
            <a:r>
              <a:rPr lang="en-US" sz="1400" b="1" dirty="0">
                <a:solidFill>
                  <a:schemeClr val="tx1"/>
                </a:solidFill>
                <a:latin typeface="黑体" panose="02010609060101010101" charset="-122"/>
                <a:ea typeface="黑体" panose="02010609060101010101" charset="-122"/>
                <a:cs typeface="黑体" panose="02010609060101010101" charset="-122"/>
                <a:sym typeface="+mn-ea"/>
              </a:rPr>
              <a:t>66</a:t>
            </a:r>
            <a:r>
              <a:rPr sz="1400" dirty="0">
                <a:solidFill>
                  <a:schemeClr val="tx1"/>
                </a:solidFill>
                <a:latin typeface="黑体" panose="02010609060101010101" charset="-122"/>
                <a:ea typeface="黑体" panose="02010609060101010101" charset="-122"/>
                <a:cs typeface="黑体" panose="02010609060101010101" charset="-122"/>
                <a:sym typeface="+mn-ea"/>
              </a:rPr>
              <a:t>位</a:t>
            </a:r>
            <a:r>
              <a:rPr lang="zh-CN" sz="1400" dirty="0">
                <a:solidFill>
                  <a:schemeClr val="tx1"/>
                </a:solidFill>
                <a:latin typeface="黑体" panose="02010609060101010101" charset="-122"/>
                <a:ea typeface="黑体" panose="02010609060101010101" charset="-122"/>
                <a:cs typeface="黑体" panose="02010609060101010101" charset="-122"/>
                <a:sym typeface="+mn-ea"/>
              </a:rPr>
              <a:t>（</a:t>
            </a:r>
            <a:r>
              <a:rPr lang="en-US" altLang="zh-CN" sz="1400" dirty="0">
                <a:solidFill>
                  <a:schemeClr val="tx1"/>
                </a:solidFill>
                <a:latin typeface="黑体" panose="02010609060101010101" charset="-122"/>
                <a:ea typeface="黑体" panose="02010609060101010101" charset="-122"/>
                <a:cs typeface="黑体" panose="02010609060101010101" charset="-122"/>
                <a:sym typeface="+mn-ea"/>
              </a:rPr>
              <a:t>2019</a:t>
            </a:r>
            <a:r>
              <a:rPr lang="zh-CN" altLang="en-US" sz="1400" dirty="0">
                <a:solidFill>
                  <a:schemeClr val="tx1"/>
                </a:solidFill>
                <a:latin typeface="黑体" panose="02010609060101010101" charset="-122"/>
                <a:ea typeface="黑体" panose="02010609060101010101" charset="-122"/>
                <a:cs typeface="黑体" panose="02010609060101010101" charset="-122"/>
                <a:sym typeface="+mn-ea"/>
              </a:rPr>
              <a:t>）</a:t>
            </a:r>
            <a:r>
              <a:rPr lang="zh-CN" sz="1400" dirty="0">
                <a:solidFill>
                  <a:schemeClr val="tx1"/>
                </a:solidFill>
                <a:latin typeface="黑体" panose="02010609060101010101" charset="-122"/>
                <a:ea typeface="黑体" panose="02010609060101010101" charset="-122"/>
                <a:cs typeface="黑体" panose="02010609060101010101" charset="-122"/>
                <a:sym typeface="+mn-ea"/>
              </a:rPr>
              <a:t>；</a:t>
            </a:r>
          </a:p>
          <a:p>
            <a:pPr marL="285750" indent="-285750" algn="just">
              <a:lnSpc>
                <a:spcPct val="130000"/>
              </a:lnSpc>
              <a:buFont typeface="Wingdings" panose="05000000000000000000" charset="0"/>
              <a:buChar char=""/>
            </a:pPr>
            <a:r>
              <a:rPr sz="1400" dirty="0">
                <a:solidFill>
                  <a:schemeClr val="tx1"/>
                </a:solidFill>
                <a:latin typeface="黑体" panose="02010609060101010101" charset="-122"/>
                <a:ea typeface="黑体" panose="02010609060101010101" charset="-122"/>
                <a:cs typeface="黑体" panose="02010609060101010101" charset="-122"/>
                <a:sym typeface="+mn-ea"/>
              </a:rPr>
              <a:t>美国U.S.News全球大学排名第</a:t>
            </a:r>
            <a:r>
              <a:rPr sz="1400" b="1" dirty="0">
                <a:solidFill>
                  <a:schemeClr val="tx1"/>
                </a:solidFill>
                <a:latin typeface="黑体" panose="02010609060101010101" charset="-122"/>
                <a:ea typeface="黑体" panose="02010609060101010101" charset="-122"/>
                <a:cs typeface="黑体" panose="02010609060101010101" charset="-122"/>
                <a:sym typeface="+mn-ea"/>
              </a:rPr>
              <a:t>10</a:t>
            </a:r>
            <a:r>
              <a:rPr sz="1400" dirty="0">
                <a:solidFill>
                  <a:schemeClr val="tx1"/>
                </a:solidFill>
                <a:latin typeface="黑体" panose="02010609060101010101" charset="-122"/>
                <a:ea typeface="黑体" panose="02010609060101010101" charset="-122"/>
                <a:cs typeface="黑体" panose="02010609060101010101" charset="-122"/>
                <a:sym typeface="+mn-ea"/>
              </a:rPr>
              <a:t>位 （2018）</a:t>
            </a:r>
            <a:r>
              <a:rPr lang="zh-CN" sz="1400" dirty="0">
                <a:solidFill>
                  <a:schemeClr val="tx1"/>
                </a:solidFill>
                <a:latin typeface="黑体" panose="02010609060101010101" charset="-122"/>
                <a:ea typeface="黑体" panose="02010609060101010101" charset="-122"/>
                <a:cs typeface="黑体" panose="02010609060101010101" charset="-122"/>
                <a:sym typeface="+mn-ea"/>
              </a:rPr>
              <a:t>；</a:t>
            </a:r>
          </a:p>
          <a:p>
            <a:pPr marL="285750" indent="-285750" algn="just">
              <a:lnSpc>
                <a:spcPct val="130000"/>
              </a:lnSpc>
              <a:buFont typeface="Wingdings" panose="05000000000000000000" charset="0"/>
              <a:buChar char=""/>
            </a:pPr>
            <a:r>
              <a:rPr sz="1400" dirty="0">
                <a:solidFill>
                  <a:schemeClr val="tx1"/>
                </a:solidFill>
                <a:latin typeface="黑体" panose="02010609060101010101" charset="-122"/>
                <a:ea typeface="黑体" panose="02010609060101010101" charset="-122"/>
                <a:cs typeface="黑体" panose="02010609060101010101" charset="-122"/>
                <a:sym typeface="+mn-ea"/>
              </a:rPr>
              <a:t>著名的世界顶尖研究型大学，美国AAU和环太平洋大学联盟成员</a:t>
            </a:r>
            <a:r>
              <a:rPr lang="zh-CN" altLang="en-US" sz="1400" dirty="0">
                <a:solidFill>
                  <a:schemeClr val="tx1"/>
                </a:solidFill>
                <a:latin typeface="黑体" panose="02010609060101010101" charset="-122"/>
                <a:ea typeface="黑体" panose="02010609060101010101" charset="-122"/>
                <a:cs typeface="黑体" panose="02010609060101010101" charset="-122"/>
                <a:sym typeface="+mn-ea"/>
              </a:rPr>
              <a:t>；</a:t>
            </a:r>
          </a:p>
          <a:p>
            <a:pPr marL="285750" indent="-285750" algn="just">
              <a:lnSpc>
                <a:spcPct val="130000"/>
              </a:lnSpc>
              <a:buFont typeface="Wingdings" panose="05000000000000000000" charset="0"/>
              <a:buChar char=""/>
            </a:pPr>
            <a:r>
              <a:rPr sz="1400" dirty="0">
                <a:solidFill>
                  <a:schemeClr val="tx1"/>
                </a:solidFill>
                <a:latin typeface="黑体" panose="02010609060101010101" charset="-122"/>
                <a:ea typeface="黑体" panose="02010609060101010101" charset="-122"/>
                <a:cs typeface="黑体" panose="02010609060101010101" charset="-122"/>
                <a:sym typeface="+mn-ea"/>
              </a:rPr>
              <a:t>泰晤士世界大学排名第</a:t>
            </a:r>
            <a:r>
              <a:rPr sz="1400" b="1" dirty="0">
                <a:solidFill>
                  <a:schemeClr val="tx1"/>
                </a:solidFill>
                <a:latin typeface="黑体" panose="02010609060101010101" charset="-122"/>
                <a:ea typeface="黑体" panose="02010609060101010101" charset="-122"/>
                <a:cs typeface="黑体" panose="02010609060101010101" charset="-122"/>
                <a:sym typeface="+mn-ea"/>
              </a:rPr>
              <a:t>25</a:t>
            </a:r>
            <a:r>
              <a:rPr sz="1400" dirty="0">
                <a:solidFill>
                  <a:schemeClr val="tx1"/>
                </a:solidFill>
                <a:latin typeface="黑体" panose="02010609060101010101" charset="-122"/>
                <a:ea typeface="黑体" panose="02010609060101010101" charset="-122"/>
                <a:cs typeface="黑体" panose="02010609060101010101" charset="-122"/>
                <a:sym typeface="+mn-ea"/>
              </a:rPr>
              <a:t>名</a:t>
            </a:r>
            <a:r>
              <a:rPr lang="zh-CN" sz="1400" dirty="0">
                <a:solidFill>
                  <a:schemeClr val="tx1"/>
                </a:solidFill>
                <a:latin typeface="黑体" panose="02010609060101010101" charset="-122"/>
                <a:ea typeface="黑体" panose="02010609060101010101" charset="-122"/>
                <a:cs typeface="黑体" panose="02010609060101010101" charset="-122"/>
                <a:sym typeface="+mn-ea"/>
              </a:rPr>
              <a:t>（</a:t>
            </a:r>
            <a:r>
              <a:rPr lang="en-US" altLang="zh-CN" sz="1400" dirty="0">
                <a:solidFill>
                  <a:schemeClr val="tx1"/>
                </a:solidFill>
                <a:latin typeface="黑体" panose="02010609060101010101" charset="-122"/>
                <a:ea typeface="黑体" panose="02010609060101010101" charset="-122"/>
                <a:cs typeface="黑体" panose="02010609060101010101" charset="-122"/>
                <a:sym typeface="+mn-ea"/>
              </a:rPr>
              <a:t>2018</a:t>
            </a:r>
            <a:r>
              <a:rPr lang="zh-CN" altLang="en-US" sz="1400" dirty="0">
                <a:solidFill>
                  <a:schemeClr val="tx1"/>
                </a:solidFill>
                <a:latin typeface="黑体" panose="02010609060101010101" charset="-122"/>
                <a:ea typeface="黑体" panose="02010609060101010101" charset="-122"/>
                <a:cs typeface="黑体" panose="02010609060101010101" charset="-122"/>
                <a:sym typeface="+mn-ea"/>
              </a:rPr>
              <a:t>）</a:t>
            </a:r>
            <a:r>
              <a:rPr lang="zh-CN" sz="1400" dirty="0">
                <a:solidFill>
                  <a:schemeClr val="tx1"/>
                </a:solidFill>
                <a:latin typeface="黑体" panose="02010609060101010101" charset="-122"/>
                <a:ea typeface="黑体" panose="02010609060101010101" charset="-122"/>
                <a:cs typeface="黑体" panose="02010609060101010101" charset="-122"/>
                <a:sym typeface="+mn-ea"/>
              </a:rPr>
              <a:t>；</a:t>
            </a:r>
            <a:endParaRPr sz="1400" dirty="0">
              <a:solidFill>
                <a:schemeClr val="tx1"/>
              </a:solidFill>
              <a:latin typeface="黑体" panose="02010609060101010101" charset="-122"/>
              <a:ea typeface="黑体" panose="02010609060101010101" charset="-122"/>
              <a:cs typeface="黑体" panose="02010609060101010101" charset="-122"/>
              <a:sym typeface="+mn-ea"/>
            </a:endParaRPr>
          </a:p>
          <a:p>
            <a:pPr marL="285750" indent="-285750" algn="just">
              <a:lnSpc>
                <a:spcPct val="130000"/>
              </a:lnSpc>
              <a:buFont typeface="Wingdings" panose="05000000000000000000" charset="0"/>
              <a:buChar char=""/>
            </a:pPr>
            <a:r>
              <a:rPr sz="1400" dirty="0">
                <a:solidFill>
                  <a:schemeClr val="tx1"/>
                </a:solidFill>
                <a:latin typeface="黑体" panose="02010609060101010101" charset="-122"/>
                <a:ea typeface="黑体" panose="02010609060101010101" charset="-122"/>
                <a:cs typeface="黑体" panose="02010609060101010101" charset="-122"/>
                <a:sym typeface="+mn-ea"/>
              </a:rPr>
              <a:t>培养了</a:t>
            </a:r>
            <a:r>
              <a:rPr sz="1400" b="1" dirty="0">
                <a:solidFill>
                  <a:schemeClr val="tx1"/>
                </a:solidFill>
                <a:latin typeface="黑体" panose="02010609060101010101" charset="-122"/>
                <a:ea typeface="黑体" panose="02010609060101010101" charset="-122"/>
                <a:cs typeface="黑体" panose="02010609060101010101" charset="-122"/>
                <a:sym typeface="+mn-ea"/>
              </a:rPr>
              <a:t>14</a:t>
            </a:r>
            <a:r>
              <a:rPr sz="1400" dirty="0">
                <a:solidFill>
                  <a:schemeClr val="tx1"/>
                </a:solidFill>
                <a:latin typeface="黑体" panose="02010609060101010101" charset="-122"/>
                <a:ea typeface="黑体" panose="02010609060101010101" charset="-122"/>
                <a:cs typeface="黑体" panose="02010609060101010101" charset="-122"/>
                <a:sym typeface="+mn-ea"/>
              </a:rPr>
              <a:t>位诺贝尔奖</a:t>
            </a:r>
            <a:r>
              <a:rPr lang="zh-CN" sz="1400" dirty="0">
                <a:solidFill>
                  <a:schemeClr val="tx1"/>
                </a:solidFill>
                <a:latin typeface="黑体" panose="02010609060101010101" charset="-122"/>
                <a:ea typeface="黑体" panose="02010609060101010101" charset="-122"/>
                <a:cs typeface="黑体" panose="02010609060101010101" charset="-122"/>
                <a:sym typeface="+mn-ea"/>
              </a:rPr>
              <a:t>获得者</a:t>
            </a:r>
            <a:r>
              <a:rPr sz="1400" dirty="0">
                <a:solidFill>
                  <a:schemeClr val="tx1"/>
                </a:solidFill>
                <a:latin typeface="黑体" panose="02010609060101010101" charset="-122"/>
                <a:ea typeface="黑体" panose="02010609060101010101" charset="-122"/>
                <a:cs typeface="黑体" panose="02010609060101010101" charset="-122"/>
                <a:sym typeface="+mn-ea"/>
              </a:rPr>
              <a:t>、</a:t>
            </a:r>
            <a:r>
              <a:rPr sz="1400" b="1" dirty="0">
                <a:solidFill>
                  <a:schemeClr val="tx1"/>
                </a:solidFill>
                <a:latin typeface="黑体" panose="02010609060101010101" charset="-122"/>
                <a:ea typeface="黑体" panose="02010609060101010101" charset="-122"/>
                <a:cs typeface="黑体" panose="02010609060101010101" charset="-122"/>
                <a:sym typeface="+mn-ea"/>
              </a:rPr>
              <a:t>1</a:t>
            </a:r>
            <a:r>
              <a:rPr sz="1400" dirty="0">
                <a:solidFill>
                  <a:schemeClr val="tx1"/>
                </a:solidFill>
                <a:latin typeface="黑体" panose="02010609060101010101" charset="-122"/>
                <a:ea typeface="黑体" panose="02010609060101010101" charset="-122"/>
                <a:cs typeface="黑体" panose="02010609060101010101" charset="-122"/>
                <a:sym typeface="+mn-ea"/>
              </a:rPr>
              <a:t>位菲尔茨奖和</a:t>
            </a:r>
            <a:r>
              <a:rPr sz="1400" b="1" dirty="0">
                <a:solidFill>
                  <a:schemeClr val="tx1"/>
                </a:solidFill>
                <a:latin typeface="黑体" panose="02010609060101010101" charset="-122"/>
                <a:ea typeface="黑体" panose="02010609060101010101" charset="-122"/>
                <a:cs typeface="黑体" panose="02010609060101010101" charset="-122"/>
                <a:sym typeface="+mn-ea"/>
              </a:rPr>
              <a:t>2</a:t>
            </a:r>
            <a:r>
              <a:rPr sz="1400" dirty="0">
                <a:solidFill>
                  <a:schemeClr val="tx1"/>
                </a:solidFill>
                <a:latin typeface="黑体" panose="02010609060101010101" charset="-122"/>
                <a:ea typeface="黑体" panose="02010609060101010101" charset="-122"/>
                <a:cs typeface="黑体" panose="02010609060101010101" charset="-122"/>
                <a:sym typeface="+mn-ea"/>
              </a:rPr>
              <a:t>位图灵奖得主</a:t>
            </a:r>
            <a:r>
              <a:rPr lang="zh-CN" sz="1400" dirty="0">
                <a:solidFill>
                  <a:schemeClr val="tx1"/>
                </a:solidFill>
                <a:latin typeface="黑体" panose="02010609060101010101" charset="-122"/>
                <a:ea typeface="黑体" panose="02010609060101010101" charset="-122"/>
                <a:cs typeface="黑体" panose="02010609060101010101" charset="-122"/>
                <a:sym typeface="+mn-ea"/>
              </a:rPr>
              <a:t>、</a:t>
            </a:r>
            <a:r>
              <a:rPr sz="1400" b="1" dirty="0">
                <a:solidFill>
                  <a:schemeClr val="tx1"/>
                </a:solidFill>
                <a:latin typeface="黑体" panose="02010609060101010101" charset="-122"/>
                <a:ea typeface="黑体" panose="02010609060101010101" charset="-122"/>
                <a:cs typeface="黑体" panose="02010609060101010101" charset="-122"/>
                <a:sym typeface="+mn-ea"/>
              </a:rPr>
              <a:t>167</a:t>
            </a:r>
            <a:r>
              <a:rPr sz="1400" dirty="0">
                <a:solidFill>
                  <a:schemeClr val="tx1"/>
                </a:solidFill>
                <a:latin typeface="黑体" panose="02010609060101010101" charset="-122"/>
                <a:ea typeface="黑体" panose="02010609060101010101" charset="-122"/>
                <a:cs typeface="黑体" panose="02010609060101010101" charset="-122"/>
                <a:sym typeface="+mn-ea"/>
              </a:rPr>
              <a:t>位美国科学委员会学部委员</a:t>
            </a:r>
            <a:r>
              <a:rPr lang="zh-CN" sz="1400" dirty="0">
                <a:solidFill>
                  <a:schemeClr val="tx1"/>
                </a:solidFill>
                <a:latin typeface="黑体" panose="02010609060101010101" charset="-122"/>
                <a:ea typeface="黑体" panose="02010609060101010101" charset="-122"/>
                <a:cs typeface="黑体" panose="02010609060101010101" charset="-122"/>
                <a:sym typeface="+mn-ea"/>
              </a:rPr>
              <a:t>、</a:t>
            </a:r>
            <a:r>
              <a:rPr sz="1400" b="1" dirty="0">
                <a:solidFill>
                  <a:schemeClr val="tx1"/>
                </a:solidFill>
                <a:latin typeface="黑体" panose="02010609060101010101" charset="-122"/>
                <a:ea typeface="黑体" panose="02010609060101010101" charset="-122"/>
                <a:cs typeface="黑体" panose="02010609060101010101" charset="-122"/>
                <a:sym typeface="+mn-ea"/>
              </a:rPr>
              <a:t>252</a:t>
            </a:r>
            <a:r>
              <a:rPr sz="1400" dirty="0">
                <a:solidFill>
                  <a:schemeClr val="tx1"/>
                </a:solidFill>
                <a:latin typeface="黑体" panose="02010609060101010101" charset="-122"/>
                <a:ea typeface="黑体" panose="02010609060101010101" charset="-122"/>
                <a:cs typeface="黑体" panose="02010609060101010101" charset="-122"/>
                <a:sym typeface="+mn-ea"/>
              </a:rPr>
              <a:t>位美国院士。</a:t>
            </a:r>
          </a:p>
          <a:p>
            <a:pPr marL="285750" indent="-285750" algn="just">
              <a:lnSpc>
                <a:spcPct val="130000"/>
              </a:lnSpc>
              <a:buFont typeface="Wingdings" panose="05000000000000000000" charset="0"/>
              <a:buChar char=""/>
            </a:pPr>
            <a:r>
              <a:rPr lang="zh-CN" sz="1400" dirty="0">
                <a:solidFill>
                  <a:schemeClr val="tx1"/>
                </a:solidFill>
                <a:latin typeface="黑体" panose="02010609060101010101" charset="-122"/>
                <a:ea typeface="黑体" panose="02010609060101010101" charset="-122"/>
                <a:cs typeface="黑体" panose="02010609060101010101" charset="-122"/>
                <a:sym typeface="+mn-ea"/>
              </a:rPr>
              <a:t>学校</a:t>
            </a:r>
            <a:r>
              <a:rPr sz="1400" dirty="0">
                <a:solidFill>
                  <a:schemeClr val="tx1"/>
                </a:solidFill>
                <a:latin typeface="黑体" panose="02010609060101010101" charset="-122"/>
                <a:ea typeface="黑体" panose="02010609060101010101" charset="-122"/>
                <a:cs typeface="黑体" panose="02010609060101010101" charset="-122"/>
                <a:sym typeface="+mn-ea"/>
              </a:rPr>
              <a:t>及其校友创造出无数造福全人类的重大发明：发明了</a:t>
            </a:r>
            <a:r>
              <a:rPr sz="1400" b="1" dirty="0">
                <a:solidFill>
                  <a:schemeClr val="tx1"/>
                </a:solidFill>
                <a:latin typeface="黑体" panose="02010609060101010101" charset="-122"/>
                <a:ea typeface="黑体" panose="02010609060101010101" charset="-122"/>
                <a:cs typeface="黑体" panose="02010609060101010101" charset="-122"/>
                <a:sym typeface="+mn-ea"/>
              </a:rPr>
              <a:t>乙肝疫苗</a:t>
            </a:r>
            <a:r>
              <a:rPr sz="1400" dirty="0">
                <a:solidFill>
                  <a:schemeClr val="tx1"/>
                </a:solidFill>
                <a:latin typeface="黑体" panose="02010609060101010101" charset="-122"/>
                <a:ea typeface="黑体" panose="02010609060101010101" charset="-122"/>
                <a:cs typeface="黑体" panose="02010609060101010101" charset="-122"/>
                <a:sym typeface="+mn-ea"/>
              </a:rPr>
              <a:t>、</a:t>
            </a:r>
            <a:r>
              <a:rPr sz="1400" b="1" dirty="0">
                <a:solidFill>
                  <a:schemeClr val="tx1"/>
                </a:solidFill>
                <a:latin typeface="黑体" panose="02010609060101010101" charset="-122"/>
                <a:ea typeface="黑体" panose="02010609060101010101" charset="-122"/>
                <a:cs typeface="黑体" panose="02010609060101010101" charset="-122"/>
                <a:sym typeface="+mn-ea"/>
              </a:rPr>
              <a:t>肾透析术</a:t>
            </a:r>
            <a:r>
              <a:rPr sz="1400" dirty="0">
                <a:solidFill>
                  <a:schemeClr val="tx1"/>
                </a:solidFill>
                <a:latin typeface="黑体" panose="02010609060101010101" charset="-122"/>
                <a:ea typeface="黑体" panose="02010609060101010101" charset="-122"/>
                <a:cs typeface="黑体" panose="02010609060101010101" charset="-122"/>
                <a:sym typeface="+mn-ea"/>
              </a:rPr>
              <a:t>，培养了</a:t>
            </a:r>
            <a:r>
              <a:rPr sz="1400" b="1" dirty="0">
                <a:solidFill>
                  <a:schemeClr val="tx1"/>
                </a:solidFill>
                <a:latin typeface="黑体" panose="02010609060101010101" charset="-122"/>
                <a:ea typeface="黑体" panose="02010609060101010101" charset="-122"/>
                <a:cs typeface="黑体" panose="02010609060101010101" charset="-122"/>
                <a:sym typeface="+mn-ea"/>
              </a:rPr>
              <a:t>11位太空宇航员</a:t>
            </a:r>
            <a:r>
              <a:rPr sz="1400" dirty="0">
                <a:solidFill>
                  <a:schemeClr val="tx1"/>
                </a:solidFill>
                <a:latin typeface="黑体" panose="02010609060101010101" charset="-122"/>
                <a:ea typeface="黑体" panose="02010609060101010101" charset="-122"/>
                <a:cs typeface="黑体" panose="02010609060101010101" charset="-122"/>
                <a:sym typeface="+mn-ea"/>
              </a:rPr>
              <a:t>，开发了</a:t>
            </a:r>
            <a:r>
              <a:rPr sz="1400" b="1" dirty="0">
                <a:solidFill>
                  <a:schemeClr val="tx1"/>
                </a:solidFill>
                <a:latin typeface="黑体" panose="02010609060101010101" charset="-122"/>
                <a:ea typeface="黑体" panose="02010609060101010101" charset="-122"/>
                <a:cs typeface="黑体" panose="02010609060101010101" charset="-122"/>
                <a:sym typeface="+mn-ea"/>
              </a:rPr>
              <a:t>计算机DOS操作系统</a:t>
            </a:r>
            <a:r>
              <a:rPr sz="1400" dirty="0">
                <a:solidFill>
                  <a:schemeClr val="tx1"/>
                </a:solidFill>
                <a:latin typeface="黑体" panose="02010609060101010101" charset="-122"/>
                <a:ea typeface="黑体" panose="02010609060101010101" charset="-122"/>
                <a:cs typeface="黑体" panose="02010609060101010101" charset="-122"/>
                <a:sym typeface="+mn-ea"/>
              </a:rPr>
              <a:t>等。</a:t>
            </a:r>
          </a:p>
        </p:txBody>
      </p:sp>
      <p:sp>
        <p:nvSpPr>
          <p:cNvPr id="8" name="Shape 1052"/>
          <p:cNvSpPr>
            <a:spLocks noChangeArrowheads="1"/>
          </p:cNvSpPr>
          <p:nvPr/>
        </p:nvSpPr>
        <p:spPr bwMode="auto">
          <a:xfrm>
            <a:off x="6215380" y="4066540"/>
            <a:ext cx="5654040" cy="25565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zh-CN" altLang="en-US" sz="1600" b="1" dirty="0">
                <a:solidFill>
                  <a:schemeClr val="tx1"/>
                </a:solidFill>
                <a:latin typeface="黑体" panose="02010609060101010101" charset="-122"/>
                <a:ea typeface="黑体" panose="02010609060101010101" charset="-122"/>
                <a:cs typeface="黑体" panose="02010609060101010101" charset="-122"/>
                <a:sym typeface="+mn-ea"/>
              </a:rPr>
              <a:t>地理位置：</a:t>
            </a:r>
          </a:p>
          <a:p>
            <a:pPr marL="285750" indent="-285750" algn="just">
              <a:lnSpc>
                <a:spcPct val="130000"/>
              </a:lnSpc>
              <a:buFont typeface="Wingdings" panose="05000000000000000000" charset="0"/>
              <a:buChar char=""/>
            </a:pPr>
            <a:r>
              <a:rPr lang="zh-CN" sz="1400" dirty="0">
                <a:solidFill>
                  <a:schemeClr val="tx1"/>
                </a:solidFill>
                <a:latin typeface="黑体" panose="02010609060101010101" charset="-122"/>
                <a:ea typeface="黑体" panose="02010609060101010101" charset="-122"/>
                <a:cs typeface="黑体" panose="02010609060101010101" charset="-122"/>
                <a:sym typeface="+mn-ea"/>
              </a:rPr>
              <a:t>地处</a:t>
            </a:r>
            <a:r>
              <a:rPr sz="1400" dirty="0" smtClean="0">
                <a:latin typeface="黑体" panose="02010609060101010101" charset="-122"/>
                <a:ea typeface="黑体" panose="02010609060101010101" charset="-122"/>
                <a:cs typeface="黑体" panose="02010609060101010101" charset="-122"/>
                <a:sym typeface="+mn-ea"/>
              </a:rPr>
              <a:t>西雅图（Seattle）</a:t>
            </a:r>
            <a:r>
              <a:rPr lang="zh-CN" altLang="en-US" sz="1400" dirty="0" smtClean="0">
                <a:solidFill>
                  <a:schemeClr val="tx1"/>
                </a:solidFill>
                <a:latin typeface="黑体" panose="02010609060101010101" charset="-122"/>
                <a:ea typeface="黑体" panose="02010609060101010101" charset="-122"/>
                <a:cs typeface="黑体" panose="02010609060101010101" charset="-122"/>
                <a:sym typeface="+mn-ea"/>
              </a:rPr>
              <a:t>，是美国华盛顿州最大的城市</a:t>
            </a:r>
            <a:r>
              <a:rPr lang="en-US" altLang="zh-CN" sz="1400" dirty="0" smtClean="0">
                <a:solidFill>
                  <a:schemeClr val="tx1"/>
                </a:solidFill>
                <a:latin typeface="黑体" panose="02010609060101010101" charset="-122"/>
                <a:ea typeface="黑体" panose="02010609060101010101" charset="-122"/>
                <a:cs typeface="黑体" panose="02010609060101010101" charset="-122"/>
                <a:sym typeface="+mn-ea"/>
              </a:rPr>
              <a:t>, </a:t>
            </a:r>
            <a:r>
              <a:rPr lang="zh-CN" altLang="en-US" sz="1400" dirty="0" smtClean="0">
                <a:solidFill>
                  <a:schemeClr val="tx1"/>
                </a:solidFill>
                <a:latin typeface="黑体" panose="02010609060101010101" charset="-122"/>
                <a:ea typeface="黑体" panose="02010609060101010101" charset="-122"/>
                <a:cs typeface="黑体" panose="02010609060101010101" charset="-122"/>
                <a:sym typeface="+mn-ea"/>
              </a:rPr>
              <a:t>曾被评为</a:t>
            </a:r>
            <a:r>
              <a:rPr lang="en-US" altLang="zh-CN" sz="1400" b="1" dirty="0" smtClean="0">
                <a:solidFill>
                  <a:schemeClr val="tx1"/>
                </a:solidFill>
                <a:latin typeface="黑体" panose="02010609060101010101" charset="-122"/>
                <a:ea typeface="黑体" panose="02010609060101010101" charset="-122"/>
                <a:cs typeface="黑体" panose="02010609060101010101" charset="-122"/>
                <a:sym typeface="+mn-ea"/>
              </a:rPr>
              <a:t>全美最佳居住地</a:t>
            </a:r>
            <a:r>
              <a:rPr lang="zh-CN" altLang="en-US" sz="1400" b="1" dirty="0" smtClean="0">
                <a:solidFill>
                  <a:schemeClr val="tx1"/>
                </a:solidFill>
                <a:latin typeface="黑体" panose="02010609060101010101" charset="-122"/>
                <a:ea typeface="黑体" panose="02010609060101010101" charset="-122"/>
                <a:cs typeface="黑体" panose="02010609060101010101" charset="-122"/>
                <a:sym typeface="+mn-ea"/>
              </a:rPr>
              <a:t>、最佳生活工作城市、美国生活质量最高的城市</a:t>
            </a:r>
            <a:r>
              <a:rPr lang="zh-CN" altLang="en-US" sz="1400" dirty="0" smtClean="0">
                <a:solidFill>
                  <a:schemeClr val="tx1"/>
                </a:solidFill>
                <a:latin typeface="黑体" panose="02010609060101010101" charset="-122"/>
                <a:ea typeface="黑体" panose="02010609060101010101" charset="-122"/>
                <a:cs typeface="黑体" panose="02010609060101010101" charset="-122"/>
                <a:sym typeface="+mn-ea"/>
              </a:rPr>
              <a:t>等，是微软、波音、亚马逊、星巴克等世界著名企业的诞生地，历史悠久、文化深厚，适合青年学生探索和体验创新创业氛围；</a:t>
            </a:r>
          </a:p>
          <a:p>
            <a:pPr marL="285750" indent="-285750" algn="just">
              <a:lnSpc>
                <a:spcPct val="130000"/>
              </a:lnSpc>
              <a:buFont typeface="Wingdings" panose="05000000000000000000" charset="0"/>
              <a:buChar char=""/>
            </a:pPr>
            <a:r>
              <a:rPr sz="1400" dirty="0" smtClean="0">
                <a:solidFill>
                  <a:schemeClr val="tx1"/>
                </a:solidFill>
                <a:latin typeface="黑体" panose="02010609060101010101" charset="-122"/>
                <a:ea typeface="黑体" panose="02010609060101010101" charset="-122"/>
                <a:cs typeface="黑体" panose="02010609060101010101" charset="-122"/>
                <a:sym typeface="+mn-ea"/>
              </a:rPr>
              <a:t>几乎所有主校园的建筑物都以</a:t>
            </a:r>
            <a:r>
              <a:rPr sz="1400" b="1" dirty="0" smtClean="0">
                <a:solidFill>
                  <a:schemeClr val="tx1"/>
                </a:solidFill>
                <a:latin typeface="黑体" panose="02010609060101010101" charset="-122"/>
                <a:ea typeface="黑体" panose="02010609060101010101" charset="-122"/>
                <a:cs typeface="黑体" panose="02010609060101010101" charset="-122"/>
                <a:sym typeface="+mn-ea"/>
              </a:rPr>
              <a:t>哥特式建筑</a:t>
            </a:r>
            <a:r>
              <a:rPr sz="1400" dirty="0" smtClean="0">
                <a:solidFill>
                  <a:schemeClr val="tx1"/>
                </a:solidFill>
                <a:latin typeface="黑体" panose="02010609060101010101" charset="-122"/>
                <a:ea typeface="黑体" panose="02010609060101010101" charset="-122"/>
                <a:cs typeface="黑体" panose="02010609060101010101" charset="-122"/>
                <a:sym typeface="+mn-ea"/>
              </a:rPr>
              <a:t>、哥特式风格为主题，著名的Suzzallo图书馆有着</a:t>
            </a:r>
            <a:r>
              <a:rPr sz="1400" b="1" dirty="0" smtClean="0">
                <a:solidFill>
                  <a:schemeClr val="tx1"/>
                </a:solidFill>
                <a:latin typeface="黑体" panose="02010609060101010101" charset="-122"/>
                <a:ea typeface="黑体" panose="02010609060101010101" charset="-122"/>
                <a:cs typeface="黑体" panose="02010609060101010101" charset="-122"/>
                <a:sym typeface="+mn-ea"/>
              </a:rPr>
              <a:t>哈利波特风格</a:t>
            </a:r>
            <a:r>
              <a:rPr lang="zh-CN" sz="1400" b="1" dirty="0" smtClean="0">
                <a:solidFill>
                  <a:schemeClr val="tx1"/>
                </a:solidFill>
                <a:latin typeface="黑体" panose="02010609060101010101" charset="-122"/>
                <a:ea typeface="黑体" panose="02010609060101010101" charset="-122"/>
                <a:cs typeface="黑体" panose="02010609060101010101" charset="-122"/>
                <a:sym typeface="+mn-ea"/>
              </a:rPr>
              <a:t>；</a:t>
            </a:r>
            <a:endParaRPr lang="zh-CN" altLang="en-US" sz="1400" dirty="0" smtClean="0">
              <a:solidFill>
                <a:schemeClr val="tx1"/>
              </a:solidFill>
              <a:latin typeface="黑体" panose="02010609060101010101" charset="-122"/>
              <a:ea typeface="黑体" panose="02010609060101010101" charset="-122"/>
              <a:cs typeface="黑体" panose="02010609060101010101" charset="-122"/>
              <a:sym typeface="+mn-ea"/>
            </a:endParaRPr>
          </a:p>
          <a:p>
            <a:pPr marL="285750" indent="-285750" algn="just">
              <a:lnSpc>
                <a:spcPct val="130000"/>
              </a:lnSpc>
              <a:buFont typeface="Wingdings" panose="05000000000000000000" charset="0"/>
              <a:buChar char=""/>
            </a:pPr>
            <a:r>
              <a:rPr lang="zh-CN" altLang="en-US" sz="1400" dirty="0" smtClean="0">
                <a:solidFill>
                  <a:schemeClr val="tx1"/>
                </a:solidFill>
                <a:latin typeface="黑体" panose="02010609060101010101" charset="-122"/>
                <a:ea typeface="黑体" panose="02010609060101010101" charset="-122"/>
                <a:cs typeface="黑体" panose="02010609060101010101" charset="-122"/>
                <a:sym typeface="+mn-ea"/>
              </a:rPr>
              <a:t>除了美丽的校园外，还有热闹的</a:t>
            </a:r>
            <a:r>
              <a:rPr lang="zh-CN" altLang="en-US" sz="1400" b="1" dirty="0" smtClean="0">
                <a:solidFill>
                  <a:schemeClr val="tx1"/>
                </a:solidFill>
                <a:latin typeface="黑体" panose="02010609060101010101" charset="-122"/>
                <a:ea typeface="黑体" panose="02010609060101010101" charset="-122"/>
                <a:cs typeface="黑体" panose="02010609060101010101" charset="-122"/>
                <a:sym typeface="+mn-ea"/>
              </a:rPr>
              <a:t>美食购物街</a:t>
            </a:r>
            <a:r>
              <a:rPr lang="zh-CN" altLang="en-US" sz="1400" dirty="0" smtClean="0">
                <a:solidFill>
                  <a:schemeClr val="tx1"/>
                </a:solidFill>
                <a:latin typeface="黑体" panose="02010609060101010101" charset="-122"/>
                <a:ea typeface="黑体" panose="02010609060101010101" charset="-122"/>
                <a:cs typeface="黑体" panose="02010609060101010101" charset="-122"/>
                <a:sym typeface="+mn-ea"/>
              </a:rPr>
              <a:t>University Way NE（又称The Ave），有各种</a:t>
            </a:r>
            <a:r>
              <a:rPr lang="zh-CN" altLang="en-US" sz="1400" b="1" dirty="0" smtClean="0">
                <a:solidFill>
                  <a:schemeClr val="tx1"/>
                </a:solidFill>
                <a:latin typeface="黑体" panose="02010609060101010101" charset="-122"/>
                <a:ea typeface="黑体" panose="02010609060101010101" charset="-122"/>
                <a:cs typeface="黑体" panose="02010609060101010101" charset="-122"/>
                <a:sym typeface="+mn-ea"/>
              </a:rPr>
              <a:t>不同国家风味的餐馆</a:t>
            </a:r>
            <a:r>
              <a:rPr lang="zh-CN" altLang="en-US" sz="1400" dirty="0" smtClean="0">
                <a:solidFill>
                  <a:schemeClr val="tx1"/>
                </a:solidFill>
                <a:latin typeface="黑体" panose="02010609060101010101" charset="-122"/>
                <a:ea typeface="黑体" panose="02010609060101010101" charset="-122"/>
                <a:cs typeface="黑体" panose="02010609060101010101" charset="-122"/>
                <a:sym typeface="+mn-ea"/>
              </a:rPr>
              <a:t>，以及各式各样的商店。</a:t>
            </a:r>
          </a:p>
        </p:txBody>
      </p:sp>
      <p:pic>
        <p:nvPicPr>
          <p:cNvPr id="3" name="图片 2" descr="DCN02"/>
          <p:cNvPicPr>
            <a:picLocks noChangeAspect="1"/>
          </p:cNvPicPr>
          <p:nvPr/>
        </p:nvPicPr>
        <p:blipFill>
          <a:blip r:embed="rId3" cstate="print"/>
          <a:stretch>
            <a:fillRect/>
          </a:stretch>
        </p:blipFill>
        <p:spPr>
          <a:xfrm>
            <a:off x="11006455" y="52705"/>
            <a:ext cx="1117600" cy="842645"/>
          </a:xfrm>
          <a:prstGeom prst="rect">
            <a:avLst/>
          </a:prstGeom>
        </p:spPr>
      </p:pic>
      <p:pic>
        <p:nvPicPr>
          <p:cNvPr id="4" name="图片 3" descr="10593514_492035819154402"/>
          <p:cNvPicPr>
            <a:picLocks noChangeAspect="1"/>
          </p:cNvPicPr>
          <p:nvPr/>
        </p:nvPicPr>
        <p:blipFill>
          <a:blip r:embed="rId4" cstate="print"/>
          <a:srcRect t="4985" b="43813"/>
          <a:stretch>
            <a:fillRect/>
          </a:stretch>
        </p:blipFill>
        <p:spPr>
          <a:xfrm>
            <a:off x="-6350" y="-27940"/>
            <a:ext cx="12228195" cy="4004310"/>
          </a:xfrm>
          <a:prstGeom prst="rect">
            <a:avLst/>
          </a:prstGeom>
        </p:spPr>
      </p:pic>
      <p:pic>
        <p:nvPicPr>
          <p:cNvPr id="7" name="图片 6"/>
          <p:cNvPicPr>
            <a:picLocks noChangeAspect="1"/>
          </p:cNvPicPr>
          <p:nvPr/>
        </p:nvPicPr>
        <p:blipFill>
          <a:blip r:embed="rId5" cstate="print"/>
          <a:srcRect l="16153" t="858" r="17841" b="9397"/>
          <a:stretch>
            <a:fillRect/>
          </a:stretch>
        </p:blipFill>
        <p:spPr>
          <a:xfrm>
            <a:off x="5169535" y="3001645"/>
            <a:ext cx="1276350" cy="1292225"/>
          </a:xfrm>
          <a:prstGeom prst="ellipse">
            <a:avLst/>
          </a:prstGeom>
        </p:spPr>
      </p:pic>
      <p:pic>
        <p:nvPicPr>
          <p:cNvPr id="9" name="图片 8" descr="DCN02"/>
          <p:cNvPicPr>
            <a:picLocks noChangeAspect="1"/>
          </p:cNvPicPr>
          <p:nvPr/>
        </p:nvPicPr>
        <p:blipFill>
          <a:blip r:embed="rId6" cstate="print"/>
          <a:stretch>
            <a:fillRect/>
          </a:stretch>
        </p:blipFill>
        <p:spPr>
          <a:xfrm>
            <a:off x="10974705" y="57150"/>
            <a:ext cx="1156335" cy="871855"/>
          </a:xfrm>
          <a:prstGeom prst="rect">
            <a:avLst/>
          </a:prstGeom>
        </p:spPr>
      </p:pic>
      <p:sp>
        <p:nvSpPr>
          <p:cNvPr id="2" name="灯片编号占位符 1"/>
          <p:cNvSpPr>
            <a:spLocks noGrp="1"/>
          </p:cNvSpPr>
          <p:nvPr>
            <p:ph type="sldNum" sz="quarter" idx="12"/>
          </p:nvPr>
        </p:nvSpPr>
        <p:spPr/>
        <p:txBody>
          <a:bodyPr/>
          <a:lstStyle/>
          <a:p>
            <a:fld id="{49AE70B2-8BF9-45C0-BB95-33D1B9D3A854}" type="slidenum">
              <a:rPr lang="zh-CN" altLang="en-US" smtClean="0"/>
              <a:pPr/>
              <a:t>2</a:t>
            </a:fld>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0-#ppt_w/2"/>
                                          </p:val>
                                        </p:tav>
                                        <p:tav tm="100000">
                                          <p:val>
                                            <p:strVal val="#ppt_x"/>
                                          </p:val>
                                        </p:tav>
                                      </p:tavLst>
                                    </p:anim>
                                    <p:anim calcmode="lin" valueType="num">
                                      <p:cBhvr additive="base">
                                        <p:cTn id="13"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91440" tIns="45720" rIns="91440" bIns="45720" rtlCol="0" anchor="ctr">
            <a:normAutofit/>
          </a:bodyPr>
          <a:lstStyle/>
          <a:p>
            <a:r>
              <a:rPr lang="en-US" altLang="zh-CN" sz="3200" b="1" dirty="0">
                <a:solidFill>
                  <a:srgbClr val="4B2E83"/>
                </a:solidFill>
                <a:latin typeface="Times New Roman" panose="02020603050405020304" charset="0"/>
                <a:ea typeface="黑体" panose="02010609060101010101" charset="-122"/>
                <a:cs typeface="Times New Roman" panose="02020603050405020304" charset="0"/>
              </a:rPr>
              <a:t>Program Introduction</a:t>
            </a:r>
            <a:r>
              <a:rPr lang="en-US" altLang="zh-CN" sz="3600" b="1" dirty="0">
                <a:solidFill>
                  <a:srgbClr val="4B2E83"/>
                </a:solidFill>
                <a:latin typeface="黑体" panose="02010609060101010101" charset="-122"/>
                <a:ea typeface="黑体" panose="02010609060101010101" charset="-122"/>
                <a:cs typeface="黑体" panose="02010609060101010101" charset="-122"/>
              </a:rPr>
              <a:t/>
            </a:r>
            <a:br>
              <a:rPr lang="en-US" altLang="zh-CN" sz="3600" b="1" dirty="0">
                <a:solidFill>
                  <a:srgbClr val="4B2E83"/>
                </a:solidFill>
                <a:latin typeface="黑体" panose="02010609060101010101" charset="-122"/>
                <a:ea typeface="黑体" panose="02010609060101010101" charset="-122"/>
                <a:cs typeface="黑体" panose="02010609060101010101" charset="-122"/>
              </a:rPr>
            </a:br>
            <a:r>
              <a:rPr lang="zh-CN" altLang="en-US" sz="3200" b="1" dirty="0">
                <a:solidFill>
                  <a:srgbClr val="4B2E83"/>
                </a:solidFill>
                <a:latin typeface="黑体" panose="02010609060101010101" charset="-122"/>
                <a:ea typeface="黑体" panose="02010609060101010101" charset="-122"/>
                <a:cs typeface="黑体" panose="02010609060101010101" charset="-122"/>
              </a:rPr>
              <a:t>项目介绍</a:t>
            </a:r>
          </a:p>
        </p:txBody>
      </p:sp>
      <p:sp>
        <p:nvSpPr>
          <p:cNvPr id="8" name="文本占位符 7"/>
          <p:cNvSpPr>
            <a:spLocks noGrp="1"/>
          </p:cNvSpPr>
          <p:nvPr>
            <p:ph type="body" sz="half" idx="4294967295"/>
          </p:nvPr>
        </p:nvSpPr>
        <p:spPr>
          <a:xfrm>
            <a:off x="837565" y="1691005"/>
            <a:ext cx="6876415" cy="4826635"/>
          </a:xfrm>
        </p:spPr>
        <p:txBody>
          <a:bodyPr>
            <a:normAutofit/>
          </a:bodyPr>
          <a:lstStyle/>
          <a:p>
            <a:pPr algn="just">
              <a:lnSpc>
                <a:spcPct val="130000"/>
              </a:lnSpc>
            </a:pPr>
            <a:r>
              <a:rPr lang="zh-CN" sz="1400" dirty="0">
                <a:latin typeface="黑体" panose="02010609060101010101" charset="-122"/>
                <a:ea typeface="黑体" panose="02010609060101010101" charset="-122"/>
                <a:cs typeface="黑体" panose="02010609060101010101" charset="-122"/>
                <a:sym typeface="+mn-ea"/>
              </a:rPr>
              <a:t>华盛顿大学</a:t>
            </a:r>
            <a:r>
              <a:rPr sz="1400" dirty="0">
                <a:latin typeface="黑体" panose="02010609060101010101" charset="-122"/>
                <a:ea typeface="黑体" panose="02010609060101010101" charset="-122"/>
                <a:cs typeface="黑体" panose="02010609060101010101" charset="-122"/>
                <a:sym typeface="+mn-ea"/>
              </a:rPr>
              <a:t>短期访学项目每年暑期、寒假接收来自全世界</a:t>
            </a:r>
            <a:r>
              <a:rPr lang="zh-CN" sz="1400" dirty="0">
                <a:latin typeface="黑体" panose="02010609060101010101" charset="-122"/>
                <a:ea typeface="黑体" panose="02010609060101010101" charset="-122"/>
                <a:cs typeface="黑体" panose="02010609060101010101" charset="-122"/>
                <a:sym typeface="+mn-ea"/>
              </a:rPr>
              <a:t>的</a:t>
            </a:r>
            <a:r>
              <a:rPr sz="1400" dirty="0">
                <a:latin typeface="黑体" panose="02010609060101010101" charset="-122"/>
                <a:ea typeface="黑体" panose="02010609060101010101" charset="-122"/>
                <a:cs typeface="黑体" panose="02010609060101010101" charset="-122"/>
                <a:sym typeface="+mn-ea"/>
              </a:rPr>
              <a:t>数百名青年学生访问学习。中国地区在校本科生、</a:t>
            </a:r>
            <a:r>
              <a:rPr sz="1400" dirty="0" smtClean="0">
                <a:latin typeface="黑体" panose="02010609060101010101" charset="-122"/>
                <a:ea typeface="黑体" panose="02010609060101010101" charset="-122"/>
                <a:cs typeface="黑体" panose="02010609060101010101" charset="-122"/>
                <a:sym typeface="+mn-ea"/>
              </a:rPr>
              <a:t>研究生</a:t>
            </a:r>
            <a:r>
              <a:rPr lang="zh-CN" sz="1400" dirty="0" smtClean="0">
                <a:latin typeface="黑体" panose="02010609060101010101" charset="-122"/>
                <a:ea typeface="黑体" panose="02010609060101010101" charset="-122"/>
                <a:cs typeface="黑体" panose="02010609060101010101" charset="-122"/>
                <a:sym typeface="+mn-ea"/>
              </a:rPr>
              <a:t>均</a:t>
            </a:r>
            <a:r>
              <a:rPr sz="1400" dirty="0">
                <a:latin typeface="黑体" panose="02010609060101010101" charset="-122"/>
                <a:ea typeface="黑体" panose="02010609060101010101" charset="-122"/>
                <a:cs typeface="黑体" panose="02010609060101010101" charset="-122"/>
                <a:sym typeface="+mn-ea"/>
              </a:rPr>
              <a:t>可申请该项目，</a:t>
            </a:r>
            <a:r>
              <a:rPr sz="1400" dirty="0" smtClean="0">
                <a:latin typeface="黑体" panose="02010609060101010101" charset="-122"/>
                <a:ea typeface="黑体" panose="02010609060101010101" charset="-122"/>
                <a:cs typeface="黑体" panose="02010609060101010101" charset="-122"/>
                <a:sym typeface="+mn-ea"/>
              </a:rPr>
              <a:t>访学时间为</a:t>
            </a:r>
            <a:r>
              <a:rPr lang="en-US" sz="1400" dirty="0" smtClean="0">
                <a:latin typeface="黑体" panose="02010609060101010101" charset="-122"/>
                <a:ea typeface="黑体" panose="02010609060101010101" charset="-122"/>
                <a:cs typeface="黑体" panose="02010609060101010101" charset="-122"/>
                <a:sym typeface="+mn-ea"/>
              </a:rPr>
              <a:t>3</a:t>
            </a:r>
            <a:r>
              <a:rPr sz="1400" dirty="0" smtClean="0">
                <a:latin typeface="黑体" panose="02010609060101010101" charset="-122"/>
                <a:ea typeface="黑体" panose="02010609060101010101" charset="-122"/>
                <a:cs typeface="黑体" panose="02010609060101010101" charset="-122"/>
                <a:sym typeface="+mn-ea"/>
              </a:rPr>
              <a:t>周</a:t>
            </a:r>
            <a:r>
              <a:rPr sz="1400" dirty="0">
                <a:latin typeface="黑体" panose="02010609060101010101" charset="-122"/>
                <a:ea typeface="黑体" panose="02010609060101010101" charset="-122"/>
                <a:cs typeface="黑体" panose="02010609060101010101" charset="-122"/>
                <a:sym typeface="+mn-ea"/>
              </a:rPr>
              <a:t>，根据报名人数同批或分批次赴</a:t>
            </a:r>
            <a:r>
              <a:rPr lang="zh-CN" sz="1400" dirty="0">
                <a:latin typeface="黑体" panose="02010609060101010101" charset="-122"/>
                <a:ea typeface="黑体" panose="02010609060101010101" charset="-122"/>
                <a:cs typeface="黑体" panose="02010609060101010101" charset="-122"/>
                <a:sym typeface="+mn-ea"/>
              </a:rPr>
              <a:t>华盛顿</a:t>
            </a:r>
            <a:r>
              <a:rPr sz="1400" dirty="0">
                <a:latin typeface="黑体" panose="02010609060101010101" charset="-122"/>
                <a:ea typeface="黑体" panose="02010609060101010101" charset="-122"/>
                <a:cs typeface="黑体" panose="02010609060101010101" charset="-122"/>
                <a:sym typeface="+mn-ea"/>
              </a:rPr>
              <a:t>大学学习</a:t>
            </a:r>
            <a:r>
              <a:rPr lang="zh-CN" sz="1400" dirty="0">
                <a:latin typeface="黑体" panose="02010609060101010101" charset="-122"/>
                <a:ea typeface="黑体" panose="02010609060101010101" charset="-122"/>
                <a:cs typeface="黑体" panose="02010609060101010101" charset="-122"/>
                <a:sym typeface="+mn-ea"/>
              </a:rPr>
              <a:t>，显著的学术优势、优越的地理位置和成熟的运营使得该项目成为中国年轻大学生的热门之选</a:t>
            </a:r>
            <a:r>
              <a:rPr sz="1400" dirty="0">
                <a:latin typeface="黑体" panose="02010609060101010101" charset="-122"/>
                <a:ea typeface="黑体" panose="02010609060101010101" charset="-122"/>
                <a:cs typeface="黑体" panose="02010609060101010101" charset="-122"/>
                <a:sym typeface="+mn-ea"/>
              </a:rPr>
              <a:t>。</a:t>
            </a:r>
            <a:endParaRPr sz="1400" dirty="0">
              <a:solidFill>
                <a:schemeClr val="tx1"/>
              </a:solidFill>
              <a:latin typeface="黑体" panose="02010609060101010101" charset="-122"/>
              <a:ea typeface="黑体" panose="02010609060101010101" charset="-122"/>
              <a:cs typeface="黑体" panose="02010609060101010101" charset="-122"/>
              <a:sym typeface="+mn-ea"/>
            </a:endParaRPr>
          </a:p>
          <a:p>
            <a:pPr algn="just">
              <a:lnSpc>
                <a:spcPct val="130000"/>
              </a:lnSpc>
            </a:pPr>
            <a:r>
              <a:rPr lang="zh-CN" altLang="en-US" sz="1400" dirty="0">
                <a:latin typeface="黑体" panose="02010609060101010101" charset="-122"/>
                <a:ea typeface="黑体" panose="02010609060101010101" charset="-122"/>
                <a:cs typeface="黑体" panose="02010609060101010101" charset="-122"/>
                <a:sym typeface="+mn-ea"/>
              </a:rPr>
              <a:t>访学课程分为三个方向：（1）英语和美国文化；（2）理工科；（</a:t>
            </a:r>
            <a:r>
              <a:rPr lang="en-US" altLang="zh-CN" sz="1400" dirty="0">
                <a:latin typeface="黑体" panose="02010609060101010101" charset="-122"/>
                <a:ea typeface="黑体" panose="02010609060101010101" charset="-122"/>
                <a:cs typeface="黑体" panose="02010609060101010101" charset="-122"/>
                <a:sym typeface="+mn-ea"/>
              </a:rPr>
              <a:t>3</a:t>
            </a:r>
            <a:r>
              <a:rPr lang="zh-CN" altLang="en-US" sz="1400" dirty="0">
                <a:latin typeface="黑体" panose="02010609060101010101" charset="-122"/>
                <a:ea typeface="黑体" panose="02010609060101010101" charset="-122"/>
                <a:cs typeface="黑体" panose="02010609060101010101" charset="-122"/>
                <a:sym typeface="+mn-ea"/>
              </a:rPr>
              <a:t>）商科。上午一般为英语/文化/专业课程，共45个课时，由华盛顿大学教师全英文授课，真实感受名校课堂；部分下午安排活动课，包括</a:t>
            </a:r>
            <a:r>
              <a:rPr lang="en-US" altLang="zh-CN" sz="1400" dirty="0">
                <a:latin typeface="黑体" panose="02010609060101010101" charset="-122"/>
                <a:ea typeface="黑体" panose="02010609060101010101" charset="-122"/>
                <a:cs typeface="黑体" panose="02010609060101010101" charset="-122"/>
                <a:sym typeface="+mn-ea"/>
              </a:rPr>
              <a:t>Burke</a:t>
            </a:r>
            <a:r>
              <a:rPr lang="zh-CN" altLang="en-US" sz="1400" dirty="0">
                <a:latin typeface="黑体" panose="02010609060101010101" charset="-122"/>
                <a:ea typeface="黑体" panose="02010609060101010101" charset="-122"/>
                <a:cs typeface="黑体" panose="02010609060101010101" charset="-122"/>
                <a:sym typeface="+mn-ea"/>
              </a:rPr>
              <a:t>博物馆、亨利艺术画廊或者其他西雅图市区景点等</a:t>
            </a:r>
            <a:r>
              <a:rPr lang="en-US" altLang="zh-CN" sz="1400" dirty="0">
                <a:latin typeface="黑体" panose="02010609060101010101" charset="-122"/>
                <a:ea typeface="黑体" panose="02010609060101010101" charset="-122"/>
                <a:cs typeface="黑体" panose="02010609060101010101" charset="-122"/>
                <a:sym typeface="+mn-ea"/>
              </a:rPr>
              <a:t>，完成课程后可获得</a:t>
            </a:r>
            <a:r>
              <a:rPr lang="zh-CN" altLang="en-US" sz="1400" dirty="0">
                <a:latin typeface="黑体" panose="02010609060101010101" charset="-122"/>
                <a:ea typeface="黑体" panose="02010609060101010101" charset="-122"/>
                <a:cs typeface="黑体" panose="02010609060101010101" charset="-122"/>
                <a:sym typeface="+mn-ea"/>
              </a:rPr>
              <a:t>华盛顿</a:t>
            </a:r>
            <a:r>
              <a:rPr lang="en-US" altLang="zh-CN" sz="1400" dirty="0">
                <a:latin typeface="黑体" panose="02010609060101010101" charset="-122"/>
                <a:ea typeface="黑体" panose="02010609060101010101" charset="-122"/>
                <a:cs typeface="黑体" panose="02010609060101010101" charset="-122"/>
                <a:sym typeface="+mn-ea"/>
              </a:rPr>
              <a:t>大学结业证书</a:t>
            </a:r>
            <a:r>
              <a:rPr lang="zh-CN" altLang="en-US" sz="1400" dirty="0">
                <a:latin typeface="黑体" panose="02010609060101010101" charset="-122"/>
                <a:ea typeface="黑体" panose="02010609060101010101" charset="-122"/>
                <a:cs typeface="黑体" panose="02010609060101010101" charset="-122"/>
                <a:sym typeface="+mn-ea"/>
              </a:rPr>
              <a:t>。</a:t>
            </a:r>
          </a:p>
          <a:p>
            <a:pPr algn="just">
              <a:lnSpc>
                <a:spcPct val="130000"/>
              </a:lnSpc>
            </a:pPr>
            <a:r>
              <a:rPr lang="zh-CN" sz="1400" dirty="0">
                <a:latin typeface="黑体" panose="02010609060101010101" charset="-122"/>
                <a:ea typeface="黑体" panose="02010609060101010101" charset="-122"/>
                <a:cs typeface="黑体" panose="02010609060101010101" charset="-122"/>
                <a:sym typeface="+mn-ea"/>
              </a:rPr>
              <a:t>丰富多彩的活动使学生在有限的时间内尽可能更多和更深入地了解美国的高等教育、人文景观、产业经济等，提升访学价值。</a:t>
            </a:r>
            <a:endParaRPr lang="zh-CN" sz="1400" dirty="0">
              <a:solidFill>
                <a:schemeClr val="tx1"/>
              </a:solidFill>
              <a:latin typeface="黑体" panose="02010609060101010101" charset="-122"/>
              <a:ea typeface="黑体" panose="02010609060101010101" charset="-122"/>
              <a:cs typeface="黑体" panose="02010609060101010101" charset="-122"/>
              <a:sym typeface="+mn-ea"/>
            </a:endParaRPr>
          </a:p>
          <a:p>
            <a:pPr algn="just">
              <a:lnSpc>
                <a:spcPct val="130000"/>
              </a:lnSpc>
            </a:pPr>
            <a:r>
              <a:rPr lang="en-US" altLang="zh-CN" sz="1400" dirty="0">
                <a:latin typeface="黑体" panose="02010609060101010101" charset="-122"/>
                <a:ea typeface="黑体" panose="02010609060101010101" charset="-122"/>
                <a:cs typeface="黑体" panose="02010609060101010101" charset="-122"/>
                <a:sym typeface="+mn-ea"/>
              </a:rPr>
              <a:t>访学课程期间</a:t>
            </a:r>
            <a:r>
              <a:rPr lang="zh-CN" altLang="en-US" sz="1400" dirty="0">
                <a:latin typeface="黑体" panose="02010609060101010101" charset="-122"/>
                <a:ea typeface="黑体" panose="02010609060101010101" charset="-122"/>
                <a:cs typeface="黑体" panose="02010609060101010101" charset="-122"/>
                <a:sym typeface="+mn-ea"/>
              </a:rPr>
              <a:t>入住</a:t>
            </a:r>
            <a:r>
              <a:rPr lang="en-US" altLang="zh-CN" sz="1400" dirty="0">
                <a:latin typeface="黑体" panose="02010609060101010101" charset="-122"/>
                <a:ea typeface="黑体" panose="02010609060101010101" charset="-122"/>
                <a:cs typeface="黑体" panose="02010609060101010101" charset="-122"/>
                <a:sym typeface="+mn-ea"/>
              </a:rPr>
              <a:t>当地寄宿家庭</a:t>
            </a:r>
            <a:r>
              <a:rPr lang="zh-CN" altLang="en-US" sz="1400" dirty="0">
                <a:latin typeface="黑体" panose="02010609060101010101" charset="-122"/>
                <a:ea typeface="黑体" panose="02010609060101010101" charset="-122"/>
                <a:cs typeface="黑体" panose="02010609060101010101" charset="-122"/>
                <a:sym typeface="+mn-ea"/>
              </a:rPr>
              <a:t>或校内公寓</a:t>
            </a:r>
            <a:r>
              <a:rPr lang="en-US" altLang="zh-CN" sz="1400" dirty="0">
                <a:latin typeface="黑体" panose="02010609060101010101" charset="-122"/>
                <a:ea typeface="黑体" panose="02010609060101010101" charset="-122"/>
                <a:cs typeface="黑体" panose="02010609060101010101" charset="-122"/>
                <a:sym typeface="+mn-ea"/>
              </a:rPr>
              <a:t>。</a:t>
            </a:r>
            <a:endParaRPr lang="en-US" altLang="zh-CN" sz="1400" dirty="0">
              <a:latin typeface="黑体" panose="02010609060101010101" charset="-122"/>
              <a:ea typeface="黑体" panose="02010609060101010101" charset="-122"/>
              <a:cs typeface="黑体" panose="02010609060101010101" charset="-122"/>
            </a:endParaRPr>
          </a:p>
        </p:txBody>
      </p:sp>
      <p:pic>
        <p:nvPicPr>
          <p:cNvPr id="19" name="图片 18" descr="DCN02"/>
          <p:cNvPicPr>
            <a:picLocks noChangeAspect="1"/>
          </p:cNvPicPr>
          <p:nvPr/>
        </p:nvPicPr>
        <p:blipFill>
          <a:blip r:embed="rId5" cstate="print"/>
          <a:stretch>
            <a:fillRect/>
          </a:stretch>
        </p:blipFill>
        <p:spPr>
          <a:xfrm>
            <a:off x="10974705" y="57150"/>
            <a:ext cx="1156335" cy="871855"/>
          </a:xfrm>
          <a:prstGeom prst="rect">
            <a:avLst/>
          </a:prstGeom>
        </p:spPr>
      </p:pic>
      <p:sp>
        <p:nvSpPr>
          <p:cNvPr id="6" name="灯片编号占位符 5"/>
          <p:cNvSpPr>
            <a:spLocks noGrp="1"/>
          </p:cNvSpPr>
          <p:nvPr>
            <p:ph type="sldNum" sz="quarter" idx="12"/>
          </p:nvPr>
        </p:nvSpPr>
        <p:spPr/>
        <p:txBody>
          <a:bodyPr/>
          <a:lstStyle/>
          <a:p>
            <a:fld id="{49AE70B2-8BF9-45C0-BB95-33D1B9D3A854}" type="slidenum">
              <a:rPr lang="zh-CN" altLang="en-US" smtClean="0"/>
              <a:pPr/>
              <a:t>3</a:t>
            </a:fld>
            <a:endParaRPr lang="zh-CN" altLang="en-US"/>
          </a:p>
        </p:txBody>
      </p:sp>
      <p:pic>
        <p:nvPicPr>
          <p:cNvPr id="9" name="图片 8"/>
          <p:cNvPicPr>
            <a:picLocks noChangeAspect="1"/>
          </p:cNvPicPr>
          <p:nvPr/>
        </p:nvPicPr>
        <p:blipFill>
          <a:blip r:embed="rId6" cstate="print"/>
          <a:stretch>
            <a:fillRect/>
          </a:stretch>
        </p:blipFill>
        <p:spPr>
          <a:xfrm>
            <a:off x="8646795" y="3877945"/>
            <a:ext cx="2707005" cy="2096770"/>
          </a:xfrm>
          <a:prstGeom prst="rect">
            <a:avLst/>
          </a:prstGeom>
          <a:effectLst>
            <a:outerShdw blurRad="50800" dist="38100" dir="8100000" algn="tr" rotWithShape="0">
              <a:prstClr val="black">
                <a:alpha val="40000"/>
              </a:prstClr>
            </a:outerShdw>
          </a:effectLst>
        </p:spPr>
      </p:pic>
      <p:pic>
        <p:nvPicPr>
          <p:cNvPr id="10" name="图片 9" descr="2019寒假学生团合影"/>
          <p:cNvPicPr>
            <a:picLocks noChangeAspect="1"/>
          </p:cNvPicPr>
          <p:nvPr/>
        </p:nvPicPr>
        <p:blipFill>
          <a:blip r:embed="rId7" cstate="print"/>
          <a:stretch>
            <a:fillRect/>
          </a:stretch>
        </p:blipFill>
        <p:spPr>
          <a:xfrm>
            <a:off x="8646795" y="1691005"/>
            <a:ext cx="2707640" cy="1805305"/>
          </a:xfrm>
          <a:prstGeom prst="rect">
            <a:avLst/>
          </a:prstGeom>
          <a:effectLst>
            <a:outerShdw blurRad="50800" dist="38100" dir="8100000" algn="tr" rotWithShape="0">
              <a:prstClr val="black">
                <a:alpha val="40000"/>
              </a:prstClr>
            </a:outerShdw>
          </a:effectLst>
        </p:spPr>
      </p:pic>
      <p:sp>
        <p:nvSpPr>
          <p:cNvPr id="11" name="文本框 10"/>
          <p:cNvSpPr txBox="1"/>
          <p:nvPr/>
        </p:nvSpPr>
        <p:spPr>
          <a:xfrm>
            <a:off x="8669655" y="3612515"/>
            <a:ext cx="2684145" cy="275590"/>
          </a:xfrm>
          <a:prstGeom prst="rect">
            <a:avLst/>
          </a:prstGeom>
          <a:noFill/>
        </p:spPr>
        <p:txBody>
          <a:bodyPr wrap="square" rtlCol="0">
            <a:spAutoFit/>
          </a:bodyPr>
          <a:lstStyle/>
          <a:p>
            <a:pPr algn="ctr"/>
            <a:r>
              <a:rPr lang="en-US" altLang="zh-CN" sz="1200"/>
              <a:t>2019</a:t>
            </a:r>
            <a:r>
              <a:rPr lang="zh-CN" altLang="en-US" sz="1200"/>
              <a:t>寒假访学团合影</a:t>
            </a:r>
          </a:p>
        </p:txBody>
      </p:sp>
      <p:sp>
        <p:nvSpPr>
          <p:cNvPr id="12" name="文本框 11"/>
          <p:cNvSpPr txBox="1"/>
          <p:nvPr/>
        </p:nvSpPr>
        <p:spPr>
          <a:xfrm>
            <a:off x="8670290" y="6080760"/>
            <a:ext cx="2684145" cy="275590"/>
          </a:xfrm>
          <a:prstGeom prst="rect">
            <a:avLst/>
          </a:prstGeom>
          <a:noFill/>
        </p:spPr>
        <p:txBody>
          <a:bodyPr wrap="square" rtlCol="0">
            <a:spAutoFit/>
          </a:bodyPr>
          <a:lstStyle/>
          <a:p>
            <a:pPr algn="ctr"/>
            <a:r>
              <a:rPr lang="zh-CN" sz="1200"/>
              <a:t>访学结业证书</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91440" tIns="45720" rIns="91440" bIns="45720" rtlCol="0" anchor="ctr">
            <a:normAutofit/>
          </a:bodyPr>
          <a:lstStyle/>
          <a:p>
            <a:r>
              <a:rPr lang="en-US" altLang="zh-CN" sz="3200" b="1" dirty="0">
                <a:solidFill>
                  <a:srgbClr val="4B2E83"/>
                </a:solidFill>
                <a:latin typeface="Times New Roman" panose="02020603050405020304" charset="0"/>
                <a:ea typeface="黑体" panose="02010609060101010101" charset="-122"/>
                <a:cs typeface="Times New Roman" panose="02020603050405020304" charset="0"/>
              </a:rPr>
              <a:t>Language and Culture Course Discription</a:t>
            </a:r>
            <a:r>
              <a:rPr lang="en-US" altLang="zh-CN" b="1" dirty="0">
                <a:solidFill>
                  <a:srgbClr val="4B2E83"/>
                </a:solidFill>
                <a:latin typeface="黑体" panose="02010609060101010101" charset="-122"/>
                <a:ea typeface="黑体" panose="02010609060101010101" charset="-122"/>
              </a:rPr>
              <a:t/>
            </a:r>
            <a:br>
              <a:rPr lang="en-US" altLang="zh-CN" b="1" dirty="0">
                <a:solidFill>
                  <a:srgbClr val="4B2E83"/>
                </a:solidFill>
                <a:latin typeface="黑体" panose="02010609060101010101" charset="-122"/>
                <a:ea typeface="黑体" panose="02010609060101010101" charset="-122"/>
              </a:rPr>
            </a:br>
            <a:r>
              <a:rPr lang="zh-CN" altLang="en-US" sz="3200" b="1" dirty="0">
                <a:solidFill>
                  <a:srgbClr val="4B2E83"/>
                </a:solidFill>
                <a:latin typeface="黑体" panose="02010609060101010101" charset="-122"/>
                <a:ea typeface="黑体" panose="02010609060101010101" charset="-122"/>
              </a:rPr>
              <a:t>英语与美国文化课程描述</a:t>
            </a:r>
          </a:p>
        </p:txBody>
      </p:sp>
      <p:sp>
        <p:nvSpPr>
          <p:cNvPr id="3" name="内容占位符 2"/>
          <p:cNvSpPr>
            <a:spLocks noGrp="1"/>
          </p:cNvSpPr>
          <p:nvPr>
            <p:ph idx="1"/>
            <p:custDataLst>
              <p:tags r:id="rId3"/>
            </p:custDataLst>
          </p:nvPr>
        </p:nvSpPr>
        <p:spPr>
          <a:xfrm>
            <a:off x="838200" y="1825625"/>
            <a:ext cx="10515600" cy="4652010"/>
          </a:xfrm>
        </p:spPr>
        <p:txBody>
          <a:bodyPr>
            <a:noAutofit/>
          </a:bodyPr>
          <a:lstStyle/>
          <a:p>
            <a:pPr marL="0" indent="0" algn="just">
              <a:lnSpc>
                <a:spcPct val="120000"/>
              </a:lnSpc>
              <a:buNone/>
            </a:pPr>
            <a:r>
              <a:rPr lang="zh-CN" altLang="en-US" sz="1800" b="1" dirty="0">
                <a:latin typeface="Times New Roman" panose="02020603050405020304" charset="0"/>
                <a:ea typeface="黑体" panose="02010609060101010101" charset="-122"/>
                <a:cs typeface="Times New Roman" panose="02020603050405020304" charset="0"/>
              </a:rPr>
              <a:t>Enroll in this program and you will:</a:t>
            </a:r>
            <a:endParaRPr lang="zh-CN" altLang="en-US" sz="1800" dirty="0">
              <a:latin typeface="Times New Roman" panose="02020603050405020304" charset="0"/>
              <a:ea typeface="黑体" panose="02010609060101010101" charset="-122"/>
              <a:cs typeface="Times New Roman" panose="02020603050405020304" charset="0"/>
            </a:endParaRPr>
          </a:p>
          <a:p>
            <a:pPr algn="just">
              <a:lnSpc>
                <a:spcPct val="120000"/>
              </a:lnSpc>
            </a:pPr>
            <a:r>
              <a:rPr lang="zh-CN" altLang="en-US" sz="1800" dirty="0">
                <a:latin typeface="Times New Roman" panose="02020603050405020304" charset="0"/>
                <a:ea typeface="黑体" panose="02010609060101010101" charset="-122"/>
                <a:cs typeface="Times New Roman" panose="02020603050405020304" charset="0"/>
              </a:rPr>
              <a:t>Improve your English vocabulary as well as your listening, speaking and presentation skills</a:t>
            </a:r>
          </a:p>
          <a:p>
            <a:pPr algn="just">
              <a:lnSpc>
                <a:spcPct val="120000"/>
              </a:lnSpc>
            </a:pPr>
            <a:r>
              <a:rPr lang="zh-CN" altLang="en-US" sz="1800" dirty="0">
                <a:latin typeface="Times New Roman" panose="02020603050405020304" charset="0"/>
                <a:ea typeface="黑体" panose="02010609060101010101" charset="-122"/>
                <a:cs typeface="Times New Roman" panose="02020603050405020304" charset="0"/>
              </a:rPr>
              <a:t>Practice your English in real-life situations</a:t>
            </a:r>
          </a:p>
          <a:p>
            <a:pPr algn="just">
              <a:lnSpc>
                <a:spcPct val="120000"/>
              </a:lnSpc>
            </a:pPr>
            <a:r>
              <a:rPr lang="zh-CN" altLang="en-US" sz="1800" dirty="0">
                <a:latin typeface="Times New Roman" panose="02020603050405020304" charset="0"/>
                <a:ea typeface="黑体" panose="02010609060101010101" charset="-122"/>
                <a:cs typeface="Times New Roman" panose="02020603050405020304" charset="0"/>
              </a:rPr>
              <a:t>Learn American expressions and idioms</a:t>
            </a:r>
          </a:p>
          <a:p>
            <a:pPr algn="just">
              <a:lnSpc>
                <a:spcPct val="120000"/>
              </a:lnSpc>
            </a:pPr>
            <a:r>
              <a:rPr lang="zh-CN" altLang="en-US" sz="1800" dirty="0">
                <a:latin typeface="Times New Roman" panose="02020603050405020304" charset="0"/>
                <a:ea typeface="黑体" panose="02010609060101010101" charset="-122"/>
                <a:cs typeface="Times New Roman" panose="02020603050405020304" charset="0"/>
              </a:rPr>
              <a:t>Interact with students from all over the world</a:t>
            </a:r>
            <a:endParaRPr lang="zh-CN" altLang="en-US" sz="1600" dirty="0">
              <a:latin typeface="Times New Roman" panose="02020603050405020304" charset="0"/>
              <a:ea typeface="黑体" panose="02010609060101010101" charset="-122"/>
              <a:cs typeface="Times New Roman" panose="02020603050405020304" charset="0"/>
            </a:endParaRPr>
          </a:p>
          <a:p>
            <a:pPr marL="0" indent="0" algn="just">
              <a:lnSpc>
                <a:spcPct val="120000"/>
              </a:lnSpc>
              <a:buNone/>
            </a:pPr>
            <a:endParaRPr lang="zh-CN" altLang="en-US" sz="1600" dirty="0">
              <a:latin typeface="Times New Roman" panose="02020603050405020304" charset="0"/>
              <a:ea typeface="黑体" panose="02010609060101010101" charset="-122"/>
              <a:cs typeface="Times New Roman" panose="02020603050405020304" charset="0"/>
            </a:endParaRPr>
          </a:p>
          <a:p>
            <a:pPr marL="0" indent="0" algn="just">
              <a:lnSpc>
                <a:spcPct val="120000"/>
              </a:lnSpc>
              <a:buNone/>
            </a:pPr>
            <a:r>
              <a:rPr lang="zh-CN" altLang="en-US" sz="1600" b="1" dirty="0">
                <a:latin typeface="Times New Roman" panose="02020603050405020304" charset="0"/>
                <a:ea typeface="黑体" panose="02010609060101010101" charset="-122"/>
                <a:cs typeface="Times New Roman" panose="02020603050405020304" charset="0"/>
              </a:rPr>
              <a:t>这个项目旨在提升你的如下技能</a:t>
            </a:r>
            <a:r>
              <a:rPr lang="en-US" altLang="zh-CN" sz="1600" b="1" dirty="0">
                <a:latin typeface="Times New Roman" panose="02020603050405020304" charset="0"/>
                <a:ea typeface="黑体" panose="02010609060101010101" charset="-122"/>
                <a:cs typeface="Times New Roman" panose="02020603050405020304" charset="0"/>
              </a:rPr>
              <a:t>:</a:t>
            </a:r>
            <a:endParaRPr lang="en-US" altLang="zh-CN" sz="1600" dirty="0">
              <a:latin typeface="Times New Roman" panose="02020603050405020304" charset="0"/>
              <a:ea typeface="黑体" panose="02010609060101010101" charset="-122"/>
              <a:cs typeface="Times New Roman" panose="02020603050405020304" charset="0"/>
            </a:endParaRPr>
          </a:p>
          <a:p>
            <a:pPr algn="just">
              <a:lnSpc>
                <a:spcPct val="120000"/>
              </a:lnSpc>
            </a:pPr>
            <a:r>
              <a:rPr lang="zh-CN" altLang="en-US" sz="1600" dirty="0">
                <a:latin typeface="Times New Roman" panose="02020603050405020304" charset="0"/>
                <a:ea typeface="黑体" panose="02010609060101010101" charset="-122"/>
                <a:cs typeface="Times New Roman" panose="02020603050405020304" charset="0"/>
              </a:rPr>
              <a:t>扩大你的英语词汇，提升你的听力、口语和演讲技能</a:t>
            </a:r>
          </a:p>
          <a:p>
            <a:pPr algn="just">
              <a:lnSpc>
                <a:spcPct val="120000"/>
              </a:lnSpc>
            </a:pPr>
            <a:r>
              <a:rPr lang="zh-CN" altLang="en-US" sz="1600" dirty="0">
                <a:latin typeface="Times New Roman" panose="02020603050405020304" charset="0"/>
                <a:ea typeface="黑体" panose="02010609060101010101" charset="-122"/>
                <a:cs typeface="Times New Roman" panose="02020603050405020304" charset="0"/>
              </a:rPr>
              <a:t>在真实英语环境下锻炼你的英语</a:t>
            </a:r>
          </a:p>
          <a:p>
            <a:pPr algn="just">
              <a:lnSpc>
                <a:spcPct val="120000"/>
              </a:lnSpc>
            </a:pPr>
            <a:r>
              <a:rPr lang="zh-CN" altLang="en-US" sz="1600" dirty="0">
                <a:latin typeface="Times New Roman" panose="02020603050405020304" charset="0"/>
                <a:ea typeface="黑体" panose="02010609060101010101" charset="-122"/>
                <a:cs typeface="Times New Roman" panose="02020603050405020304" charset="0"/>
              </a:rPr>
              <a:t>学习美国地道的表达和有趣的俚语</a:t>
            </a:r>
          </a:p>
          <a:p>
            <a:pPr algn="just">
              <a:lnSpc>
                <a:spcPct val="120000"/>
              </a:lnSpc>
            </a:pPr>
            <a:r>
              <a:rPr lang="zh-CN" altLang="en-US" sz="1600" dirty="0">
                <a:latin typeface="Times New Roman" panose="02020603050405020304" charset="0"/>
                <a:ea typeface="黑体" panose="02010609060101010101" charset="-122"/>
                <a:cs typeface="Times New Roman" panose="02020603050405020304" charset="0"/>
              </a:rPr>
              <a:t>和来自与全世界的学生一起交流互动</a:t>
            </a:r>
          </a:p>
        </p:txBody>
      </p:sp>
      <p:pic>
        <p:nvPicPr>
          <p:cNvPr id="5" name="图片 4" descr="DCN02"/>
          <p:cNvPicPr>
            <a:picLocks noChangeAspect="1"/>
          </p:cNvPicPr>
          <p:nvPr/>
        </p:nvPicPr>
        <p:blipFill>
          <a:blip r:embed="rId6" cstate="print"/>
          <a:stretch>
            <a:fillRect/>
          </a:stretch>
        </p:blipFill>
        <p:spPr>
          <a:xfrm>
            <a:off x="10974705" y="57150"/>
            <a:ext cx="1156335" cy="871855"/>
          </a:xfrm>
          <a:prstGeom prst="rect">
            <a:avLst/>
          </a:prstGeom>
        </p:spPr>
      </p:pic>
      <p:sp>
        <p:nvSpPr>
          <p:cNvPr id="6" name="灯片编号占位符 5"/>
          <p:cNvSpPr>
            <a:spLocks noGrp="1"/>
          </p:cNvSpPr>
          <p:nvPr>
            <p:ph type="sldNum" sz="quarter" idx="12"/>
          </p:nvPr>
        </p:nvSpPr>
        <p:spPr/>
        <p:txBody>
          <a:bodyPr/>
          <a:lstStyle/>
          <a:p>
            <a:fld id="{49AE70B2-8BF9-45C0-BB95-33D1B9D3A854}" type="slidenum">
              <a:rPr lang="zh-CN" altLang="en-US" smtClean="0"/>
              <a:pPr/>
              <a:t>4</a:t>
            </a:fld>
            <a:endParaRPr lang="zh-CN" altLang="en-US"/>
          </a:p>
        </p:txBody>
      </p:sp>
      <p:sp>
        <p:nvSpPr>
          <p:cNvPr id="4" name="文本框 3"/>
          <p:cNvSpPr txBox="1"/>
          <p:nvPr/>
        </p:nvSpPr>
        <p:spPr>
          <a:xfrm>
            <a:off x="8210550" y="5238750"/>
            <a:ext cx="3325495" cy="275590"/>
          </a:xfrm>
          <a:prstGeom prst="rect">
            <a:avLst/>
          </a:prstGeom>
          <a:noFill/>
        </p:spPr>
        <p:txBody>
          <a:bodyPr wrap="square" rtlCol="0">
            <a:spAutoFit/>
          </a:bodyPr>
          <a:lstStyle/>
          <a:p>
            <a:pPr algn="ctr"/>
            <a:r>
              <a:rPr lang="zh-CN" altLang="en-US" sz="1200"/>
              <a:t>等待英语水平测试</a:t>
            </a:r>
          </a:p>
        </p:txBody>
      </p:sp>
      <p:pic>
        <p:nvPicPr>
          <p:cNvPr id="11" name="图片 10" descr="微信图片_20190220133823"/>
          <p:cNvPicPr>
            <a:picLocks noChangeAspect="1"/>
          </p:cNvPicPr>
          <p:nvPr/>
        </p:nvPicPr>
        <p:blipFill>
          <a:blip r:embed="rId7" cstate="print"/>
          <a:stretch>
            <a:fillRect/>
          </a:stretch>
        </p:blipFill>
        <p:spPr>
          <a:xfrm>
            <a:off x="8166735" y="3549650"/>
            <a:ext cx="3413760" cy="1631950"/>
          </a:xfrm>
          <a:prstGeom prst="rect">
            <a:avLst/>
          </a:prstGeom>
          <a:effectLst>
            <a:outerShdw blurRad="50800" dist="38100" dir="13500000" algn="br" rotWithShape="0">
              <a:prstClr val="black">
                <a:alpha val="40000"/>
              </a:prstClr>
            </a:outerShdw>
          </a:effectLst>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8200" y="365125"/>
            <a:ext cx="10515600" cy="1171575"/>
          </a:xfrm>
        </p:spPr>
        <p:txBody>
          <a:bodyPr vert="horz" wrap="square" lIns="91440" tIns="45720" rIns="91440" bIns="45720" rtlCol="0" anchor="ctr">
            <a:noAutofit/>
          </a:bodyPr>
          <a:lstStyle/>
          <a:p>
            <a:r>
              <a:rPr lang="en-US" altLang="zh-CN" sz="3200" b="1" dirty="0">
                <a:solidFill>
                  <a:srgbClr val="4B2E83"/>
                </a:solidFill>
                <a:latin typeface="Times New Roman" panose="02020603050405020304" charset="0"/>
                <a:ea typeface="黑体" panose="02010609060101010101" charset="-122"/>
                <a:cs typeface="Times New Roman" panose="02020603050405020304" charset="0"/>
              </a:rPr>
              <a:t>Science, Technology &amp; Engineering Course Discription </a:t>
            </a:r>
            <a:br>
              <a:rPr lang="en-US" altLang="zh-CN" sz="3200" b="1" dirty="0">
                <a:solidFill>
                  <a:srgbClr val="4B2E83"/>
                </a:solidFill>
                <a:latin typeface="Times New Roman" panose="02020603050405020304" charset="0"/>
                <a:ea typeface="黑体" panose="02010609060101010101" charset="-122"/>
                <a:cs typeface="Times New Roman" panose="02020603050405020304" charset="0"/>
              </a:rPr>
            </a:br>
            <a:r>
              <a:rPr lang="zh-CN" altLang="en-US" sz="3200" b="1" dirty="0">
                <a:solidFill>
                  <a:srgbClr val="4B2E83"/>
                </a:solidFill>
                <a:latin typeface="黑体" panose="02010609060101010101" charset="-122"/>
                <a:ea typeface="黑体" panose="02010609060101010101" charset="-122"/>
                <a:sym typeface="+mn-ea"/>
              </a:rPr>
              <a:t>理工科课程描述</a:t>
            </a:r>
          </a:p>
        </p:txBody>
      </p:sp>
      <p:sp>
        <p:nvSpPr>
          <p:cNvPr id="3" name="内容占位符 2"/>
          <p:cNvSpPr>
            <a:spLocks noGrp="1"/>
          </p:cNvSpPr>
          <p:nvPr>
            <p:ph idx="1"/>
            <p:custDataLst>
              <p:tags r:id="rId3"/>
            </p:custDataLst>
          </p:nvPr>
        </p:nvSpPr>
        <p:spPr>
          <a:xfrm>
            <a:off x="838200" y="1353820"/>
            <a:ext cx="10515600" cy="5451475"/>
          </a:xfrm>
        </p:spPr>
        <p:txBody>
          <a:bodyPr>
            <a:noAutofit/>
          </a:bodyPr>
          <a:lstStyle/>
          <a:p>
            <a:pPr marL="0" indent="0" algn="just">
              <a:lnSpc>
                <a:spcPct val="120000"/>
              </a:lnSpc>
              <a:buNone/>
            </a:pPr>
            <a:r>
              <a:rPr lang="zh-CN" altLang="en-US" sz="1800" b="1" dirty="0">
                <a:latin typeface="Times New Roman" panose="02020603050405020304" charset="0"/>
                <a:ea typeface="黑体" panose="02010609060101010101" charset="-122"/>
                <a:cs typeface="Times New Roman" panose="02020603050405020304" charset="0"/>
              </a:rPr>
              <a:t>Enroll in this program and you will:</a:t>
            </a:r>
            <a:endParaRPr lang="zh-CN" altLang="en-US" sz="1800" dirty="0">
              <a:latin typeface="Times New Roman" panose="02020603050405020304" charset="0"/>
              <a:ea typeface="黑体" panose="02010609060101010101" charset="-122"/>
              <a:cs typeface="Times New Roman" panose="02020603050405020304" charset="0"/>
            </a:endParaRPr>
          </a:p>
          <a:p>
            <a:pPr algn="just">
              <a:lnSpc>
                <a:spcPct val="110000"/>
              </a:lnSpc>
            </a:pPr>
            <a:r>
              <a:rPr lang="zh-CN" altLang="en-US" sz="1800" dirty="0">
                <a:latin typeface="Times New Roman" panose="02020603050405020304" charset="0"/>
                <a:ea typeface="黑体" panose="02010609060101010101" charset="-122"/>
                <a:cs typeface="Times New Roman" panose="02020603050405020304" charset="0"/>
              </a:rPr>
              <a:t>Improve your conversation, presentation and listening skills as you study science, technology and engineering concepts and ideas</a:t>
            </a:r>
          </a:p>
          <a:p>
            <a:pPr algn="just">
              <a:lnSpc>
                <a:spcPct val="110000"/>
              </a:lnSpc>
            </a:pPr>
            <a:r>
              <a:rPr lang="zh-CN" altLang="en-US" sz="1800" dirty="0">
                <a:latin typeface="Times New Roman" panose="02020603050405020304" charset="0"/>
                <a:ea typeface="黑体" panose="02010609060101010101" charset="-122"/>
                <a:cs typeface="Times New Roman" panose="02020603050405020304" charset="0"/>
              </a:rPr>
              <a:t>Discuss current issues related to this area and their impact on the world</a:t>
            </a:r>
          </a:p>
          <a:p>
            <a:pPr algn="just">
              <a:lnSpc>
                <a:spcPct val="110000"/>
              </a:lnSpc>
            </a:pPr>
            <a:r>
              <a:rPr lang="zh-CN" altLang="en-US" sz="1800" dirty="0">
                <a:latin typeface="Times New Roman" panose="02020603050405020304" charset="0"/>
                <a:ea typeface="黑体" panose="02010609060101010101" charset="-122"/>
                <a:cs typeface="Times New Roman" panose="02020603050405020304" charset="0"/>
              </a:rPr>
              <a:t>Improve your knowledge of the latest scientific and technological innovations</a:t>
            </a:r>
          </a:p>
          <a:p>
            <a:pPr algn="just">
              <a:lnSpc>
                <a:spcPct val="110000"/>
              </a:lnSpc>
            </a:pPr>
            <a:r>
              <a:rPr lang="zh-CN" altLang="en-US" sz="1800" dirty="0">
                <a:latin typeface="Times New Roman" panose="02020603050405020304" charset="0"/>
                <a:ea typeface="黑体" panose="02010609060101010101" charset="-122"/>
                <a:cs typeface="Times New Roman" panose="02020603050405020304" charset="0"/>
              </a:rPr>
              <a:t>Interact with students and professionals from all over the world</a:t>
            </a:r>
          </a:p>
          <a:p>
            <a:pPr algn="just">
              <a:lnSpc>
                <a:spcPct val="110000"/>
              </a:lnSpc>
            </a:pPr>
            <a:r>
              <a:rPr lang="zh-CN" altLang="en-US" sz="1800" dirty="0">
                <a:latin typeface="Times New Roman" panose="02020603050405020304" charset="0"/>
                <a:ea typeface="黑体" panose="02010609060101010101" charset="-122"/>
                <a:cs typeface="Times New Roman" panose="02020603050405020304" charset="0"/>
              </a:rPr>
              <a:t>Explore Seattle startup companies, tech innovators and tech research</a:t>
            </a:r>
            <a:endParaRPr lang="zh-CN" altLang="en-US" sz="1600" dirty="0">
              <a:latin typeface="Times New Roman" panose="02020603050405020304" charset="0"/>
              <a:ea typeface="黑体" panose="02010609060101010101" charset="-122"/>
              <a:cs typeface="Times New Roman" panose="02020603050405020304" charset="0"/>
            </a:endParaRPr>
          </a:p>
          <a:p>
            <a:pPr marL="0" indent="0" algn="just">
              <a:lnSpc>
                <a:spcPct val="120000"/>
              </a:lnSpc>
              <a:buNone/>
            </a:pPr>
            <a:r>
              <a:rPr lang="zh-CN" altLang="en-US" sz="1600" b="1" dirty="0">
                <a:latin typeface="Times New Roman" panose="02020603050405020304" charset="0"/>
                <a:ea typeface="黑体" panose="02010609060101010101" charset="-122"/>
                <a:cs typeface="Times New Roman" panose="02020603050405020304" charset="0"/>
              </a:rPr>
              <a:t>这个项目旨在提升你的如下技能</a:t>
            </a:r>
            <a:r>
              <a:rPr lang="en-US" altLang="zh-CN" sz="1600" b="1" dirty="0">
                <a:latin typeface="Times New Roman" panose="02020603050405020304" charset="0"/>
                <a:ea typeface="黑体" panose="02010609060101010101" charset="-122"/>
                <a:cs typeface="Times New Roman" panose="02020603050405020304" charset="0"/>
              </a:rPr>
              <a:t>:</a:t>
            </a:r>
            <a:endParaRPr lang="en-US" altLang="zh-CN" sz="1600" dirty="0">
              <a:latin typeface="Times New Roman" panose="02020603050405020304" charset="0"/>
              <a:ea typeface="黑体" panose="02010609060101010101" charset="-122"/>
              <a:cs typeface="Times New Roman" panose="02020603050405020304" charset="0"/>
            </a:endParaRPr>
          </a:p>
          <a:p>
            <a:pPr algn="just">
              <a:lnSpc>
                <a:spcPct val="120000"/>
              </a:lnSpc>
            </a:pPr>
            <a:r>
              <a:rPr lang="zh-CN" altLang="en-US" sz="1600" dirty="0">
                <a:latin typeface="Times New Roman" panose="02020603050405020304" charset="0"/>
                <a:ea typeface="黑体" panose="02010609060101010101" charset="-122"/>
                <a:cs typeface="Times New Roman" panose="02020603050405020304" charset="0"/>
              </a:rPr>
              <a:t>提升你在学习科学、技术、工程专业知识方面的的交谈、演讲和听力技能</a:t>
            </a:r>
          </a:p>
          <a:p>
            <a:pPr algn="just">
              <a:lnSpc>
                <a:spcPct val="120000"/>
              </a:lnSpc>
            </a:pPr>
            <a:r>
              <a:rPr lang="zh-CN" altLang="en-US" sz="1600" dirty="0">
                <a:latin typeface="Times New Roman" panose="02020603050405020304" charset="0"/>
                <a:ea typeface="黑体" panose="02010609060101010101" charset="-122"/>
                <a:cs typeface="Times New Roman" panose="02020603050405020304" charset="0"/>
              </a:rPr>
              <a:t>探讨关于理工科专业知识以及其在世界上所产生影响的时事</a:t>
            </a:r>
          </a:p>
          <a:p>
            <a:pPr algn="just">
              <a:lnSpc>
                <a:spcPct val="120000"/>
              </a:lnSpc>
            </a:pPr>
            <a:r>
              <a:rPr lang="zh-CN" altLang="en-US" sz="1600" dirty="0">
                <a:latin typeface="Times New Roman" panose="02020603050405020304" charset="0"/>
                <a:ea typeface="黑体" panose="02010609060101010101" charset="-122"/>
                <a:cs typeface="Times New Roman" panose="02020603050405020304" charset="0"/>
              </a:rPr>
              <a:t>加强关于最新科学和技术革新的理论知识</a:t>
            </a:r>
          </a:p>
          <a:p>
            <a:pPr algn="just">
              <a:lnSpc>
                <a:spcPct val="120000"/>
              </a:lnSpc>
            </a:pPr>
            <a:r>
              <a:rPr lang="zh-CN" altLang="en-US" sz="1600" dirty="0">
                <a:latin typeface="Times New Roman" panose="02020603050405020304" charset="0"/>
                <a:ea typeface="黑体" panose="02010609060101010101" charset="-122"/>
                <a:cs typeface="Times New Roman" panose="02020603050405020304" charset="0"/>
              </a:rPr>
              <a:t>和来自与全世界的学生和专家一起交流互动</a:t>
            </a:r>
          </a:p>
          <a:p>
            <a:pPr algn="just">
              <a:lnSpc>
                <a:spcPct val="120000"/>
              </a:lnSpc>
            </a:pPr>
            <a:r>
              <a:rPr lang="zh-CN" altLang="en-US" sz="1600" dirty="0">
                <a:latin typeface="Times New Roman" panose="02020603050405020304" charset="0"/>
                <a:ea typeface="黑体" panose="02010609060101010101" charset="-122"/>
                <a:cs typeface="Times New Roman" panose="02020603050405020304" charset="0"/>
              </a:rPr>
              <a:t>探索西雅图初创公司、了解技术革新和技术研究</a:t>
            </a:r>
          </a:p>
        </p:txBody>
      </p:sp>
      <p:pic>
        <p:nvPicPr>
          <p:cNvPr id="5" name="图片 4" descr="DCN02"/>
          <p:cNvPicPr>
            <a:picLocks noChangeAspect="1"/>
          </p:cNvPicPr>
          <p:nvPr/>
        </p:nvPicPr>
        <p:blipFill>
          <a:blip r:embed="rId6" cstate="print"/>
          <a:stretch>
            <a:fillRect/>
          </a:stretch>
        </p:blipFill>
        <p:spPr>
          <a:xfrm>
            <a:off x="10974705" y="57150"/>
            <a:ext cx="1156335" cy="871855"/>
          </a:xfrm>
          <a:prstGeom prst="rect">
            <a:avLst/>
          </a:prstGeom>
        </p:spPr>
      </p:pic>
      <p:sp>
        <p:nvSpPr>
          <p:cNvPr id="4" name="灯片编号占位符 3"/>
          <p:cNvSpPr>
            <a:spLocks noGrp="1"/>
          </p:cNvSpPr>
          <p:nvPr>
            <p:ph type="sldNum" sz="quarter" idx="12"/>
          </p:nvPr>
        </p:nvSpPr>
        <p:spPr/>
        <p:txBody>
          <a:bodyPr/>
          <a:lstStyle/>
          <a:p>
            <a:fld id="{49AE70B2-8BF9-45C0-BB95-33D1B9D3A854}" type="slidenum">
              <a:rPr lang="zh-CN" altLang="en-US" smtClean="0"/>
              <a:pPr/>
              <a:t>5</a:t>
            </a:fld>
            <a:endParaRPr lang="zh-CN" altLang="en-US"/>
          </a:p>
        </p:txBody>
      </p:sp>
      <p:pic>
        <p:nvPicPr>
          <p:cNvPr id="9" name="图片 8" descr="和在校生一同交流"/>
          <p:cNvPicPr>
            <a:picLocks noChangeAspect="1"/>
          </p:cNvPicPr>
          <p:nvPr/>
        </p:nvPicPr>
        <p:blipFill>
          <a:blip r:embed="rId7" cstate="print"/>
          <a:stretch>
            <a:fillRect/>
          </a:stretch>
        </p:blipFill>
        <p:spPr>
          <a:xfrm>
            <a:off x="8610600" y="2935605"/>
            <a:ext cx="2901315" cy="2176145"/>
          </a:xfrm>
          <a:prstGeom prst="rect">
            <a:avLst/>
          </a:prstGeom>
          <a:effectLst>
            <a:outerShdw blurRad="50800" dist="38100" dir="13500000" algn="br" rotWithShape="0">
              <a:prstClr val="black">
                <a:alpha val="40000"/>
              </a:prstClr>
            </a:outerShdw>
          </a:effectLst>
        </p:spPr>
      </p:pic>
      <p:sp>
        <p:nvSpPr>
          <p:cNvPr id="6" name="文本框 5"/>
          <p:cNvSpPr txBox="1"/>
          <p:nvPr/>
        </p:nvSpPr>
        <p:spPr>
          <a:xfrm>
            <a:off x="8599805" y="5181600"/>
            <a:ext cx="2891790" cy="275590"/>
          </a:xfrm>
          <a:prstGeom prst="rect">
            <a:avLst/>
          </a:prstGeom>
          <a:noFill/>
        </p:spPr>
        <p:txBody>
          <a:bodyPr wrap="square" rtlCol="0">
            <a:spAutoFit/>
          </a:bodyPr>
          <a:lstStyle/>
          <a:p>
            <a:pPr algn="ctr"/>
            <a:r>
              <a:rPr lang="zh-CN" altLang="en-US" sz="1200"/>
              <a:t>和在校生一同交流</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8200" y="365125"/>
            <a:ext cx="10515600" cy="1171575"/>
          </a:xfrm>
        </p:spPr>
        <p:txBody>
          <a:bodyPr vert="horz" wrap="square" lIns="91440" tIns="45720" rIns="91440" bIns="45720" rtlCol="0" anchor="ctr">
            <a:noAutofit/>
          </a:bodyPr>
          <a:lstStyle/>
          <a:p>
            <a:r>
              <a:rPr lang="en-US" altLang="zh-CN" sz="3200" b="1" dirty="0">
                <a:solidFill>
                  <a:srgbClr val="4B2E83"/>
                </a:solidFill>
                <a:latin typeface="Times New Roman" panose="02020603050405020304" charset="0"/>
                <a:ea typeface="黑体" panose="02010609060101010101" charset="-122"/>
                <a:cs typeface="Times New Roman" panose="02020603050405020304" charset="0"/>
              </a:rPr>
              <a:t>Business Course Discription </a:t>
            </a:r>
            <a:br>
              <a:rPr lang="en-US" altLang="zh-CN" sz="3200" b="1" dirty="0">
                <a:solidFill>
                  <a:srgbClr val="4B2E83"/>
                </a:solidFill>
                <a:latin typeface="Times New Roman" panose="02020603050405020304" charset="0"/>
                <a:ea typeface="黑体" panose="02010609060101010101" charset="-122"/>
                <a:cs typeface="Times New Roman" panose="02020603050405020304" charset="0"/>
              </a:rPr>
            </a:br>
            <a:r>
              <a:rPr lang="zh-CN" altLang="en-US" sz="3200" b="1" dirty="0">
                <a:solidFill>
                  <a:srgbClr val="4B2E83"/>
                </a:solidFill>
                <a:latin typeface="黑体" panose="02010609060101010101" charset="-122"/>
                <a:ea typeface="黑体" panose="02010609060101010101" charset="-122"/>
                <a:sym typeface="+mn-ea"/>
              </a:rPr>
              <a:t>商科课程描述</a:t>
            </a:r>
          </a:p>
        </p:txBody>
      </p:sp>
      <p:sp>
        <p:nvSpPr>
          <p:cNvPr id="3" name="内容占位符 2"/>
          <p:cNvSpPr>
            <a:spLocks noGrp="1"/>
          </p:cNvSpPr>
          <p:nvPr>
            <p:ph idx="1"/>
            <p:custDataLst>
              <p:tags r:id="rId3"/>
            </p:custDataLst>
          </p:nvPr>
        </p:nvSpPr>
        <p:spPr>
          <a:xfrm>
            <a:off x="838200" y="1353820"/>
            <a:ext cx="10515600" cy="5451475"/>
          </a:xfrm>
        </p:spPr>
        <p:txBody>
          <a:bodyPr>
            <a:noAutofit/>
          </a:bodyPr>
          <a:lstStyle/>
          <a:p>
            <a:pPr marL="0" indent="0" algn="just">
              <a:lnSpc>
                <a:spcPct val="120000"/>
              </a:lnSpc>
              <a:buNone/>
            </a:pPr>
            <a:r>
              <a:rPr lang="zh-CN" altLang="en-US" sz="1800" b="1" dirty="0">
                <a:latin typeface="Times New Roman" panose="02020603050405020304" charset="0"/>
                <a:ea typeface="黑体" panose="02010609060101010101" charset="-122"/>
                <a:cs typeface="Times New Roman" panose="02020603050405020304" charset="0"/>
              </a:rPr>
              <a:t>Enroll in this program and you will:</a:t>
            </a:r>
            <a:endParaRPr lang="zh-CN" altLang="en-US" sz="1800" dirty="0">
              <a:latin typeface="Times New Roman" panose="02020603050405020304" charset="0"/>
              <a:ea typeface="黑体" panose="02010609060101010101" charset="-122"/>
              <a:cs typeface="Times New Roman" panose="02020603050405020304" charset="0"/>
            </a:endParaRPr>
          </a:p>
          <a:p>
            <a:pPr algn="just">
              <a:lnSpc>
                <a:spcPct val="110000"/>
              </a:lnSpc>
            </a:pPr>
            <a:r>
              <a:rPr lang="zh-CN" altLang="en-US" sz="1800" dirty="0">
                <a:latin typeface="Times New Roman" panose="02020603050405020304" charset="0"/>
                <a:ea typeface="黑体" panose="02010609060101010101" charset="-122"/>
                <a:cs typeface="Times New Roman" panose="02020603050405020304" charset="0"/>
              </a:rPr>
              <a:t>Improve your business-related conversation and presentation skills as well as your listening skills</a:t>
            </a:r>
          </a:p>
          <a:p>
            <a:pPr algn="just">
              <a:lnSpc>
                <a:spcPct val="110000"/>
              </a:lnSpc>
            </a:pPr>
            <a:r>
              <a:rPr lang="zh-CN" altLang="en-US" sz="1800" dirty="0">
                <a:latin typeface="Times New Roman" panose="02020603050405020304" charset="0"/>
                <a:ea typeface="黑体" panose="02010609060101010101" charset="-122"/>
                <a:cs typeface="Times New Roman" panose="02020603050405020304" charset="0"/>
              </a:rPr>
              <a:t>Practice your business skills in real-life situations</a:t>
            </a:r>
          </a:p>
          <a:p>
            <a:pPr algn="just">
              <a:lnSpc>
                <a:spcPct val="110000"/>
              </a:lnSpc>
            </a:pPr>
            <a:r>
              <a:rPr lang="zh-CN" altLang="en-US" sz="1800" dirty="0">
                <a:latin typeface="Times New Roman" panose="02020603050405020304" charset="0"/>
                <a:ea typeface="黑体" panose="02010609060101010101" charset="-122"/>
                <a:cs typeface="Times New Roman" panose="02020603050405020304" charset="0"/>
              </a:rPr>
              <a:t>Learn American-style business practices and cultural expectations for international business</a:t>
            </a:r>
          </a:p>
          <a:p>
            <a:pPr algn="just">
              <a:lnSpc>
                <a:spcPct val="110000"/>
              </a:lnSpc>
            </a:pPr>
            <a:r>
              <a:rPr lang="zh-CN" altLang="en-US" sz="1800" dirty="0">
                <a:latin typeface="Times New Roman" panose="02020603050405020304" charset="0"/>
                <a:ea typeface="黑体" panose="02010609060101010101" charset="-122"/>
                <a:cs typeface="Times New Roman" panose="02020603050405020304" charset="0"/>
              </a:rPr>
              <a:t>Interact with other students and professionals like you from all over the world*</a:t>
            </a:r>
          </a:p>
          <a:p>
            <a:pPr marL="0" indent="0" algn="just">
              <a:lnSpc>
                <a:spcPct val="120000"/>
              </a:lnSpc>
              <a:buNone/>
            </a:pPr>
            <a:r>
              <a:rPr lang="zh-CN" altLang="en-US" sz="1600" b="1" dirty="0">
                <a:latin typeface="Times New Roman" panose="02020603050405020304" charset="0"/>
                <a:ea typeface="黑体" panose="02010609060101010101" charset="-122"/>
                <a:cs typeface="Times New Roman" panose="02020603050405020304" charset="0"/>
              </a:rPr>
              <a:t>这个项目旨在提升你的如下技能</a:t>
            </a:r>
            <a:r>
              <a:rPr lang="en-US" altLang="zh-CN" sz="1600" b="1" dirty="0">
                <a:latin typeface="Times New Roman" panose="02020603050405020304" charset="0"/>
                <a:ea typeface="黑体" panose="02010609060101010101" charset="-122"/>
                <a:cs typeface="Times New Roman" panose="02020603050405020304" charset="0"/>
              </a:rPr>
              <a:t>:</a:t>
            </a:r>
            <a:endParaRPr lang="en-US" altLang="zh-CN" sz="1600" dirty="0">
              <a:latin typeface="Times New Roman" panose="02020603050405020304" charset="0"/>
              <a:ea typeface="黑体" panose="02010609060101010101" charset="-122"/>
              <a:cs typeface="Times New Roman" panose="02020603050405020304" charset="0"/>
            </a:endParaRPr>
          </a:p>
          <a:p>
            <a:pPr algn="just">
              <a:lnSpc>
                <a:spcPct val="120000"/>
              </a:lnSpc>
            </a:pPr>
            <a:r>
              <a:rPr lang="zh-CN" altLang="en-US" sz="1600" dirty="0">
                <a:latin typeface="Times New Roman" panose="02020603050405020304" charset="0"/>
                <a:ea typeface="黑体" panose="02010609060101010101" charset="-122"/>
                <a:cs typeface="Times New Roman" panose="02020603050405020304" charset="0"/>
              </a:rPr>
              <a:t>提高你关于业务方面的谈话、表达技巧和倾听技巧</a:t>
            </a:r>
          </a:p>
          <a:p>
            <a:pPr algn="just">
              <a:lnSpc>
                <a:spcPct val="120000"/>
              </a:lnSpc>
            </a:pPr>
            <a:r>
              <a:rPr lang="zh-CN" altLang="en-US" sz="1600" dirty="0">
                <a:latin typeface="Times New Roman" panose="02020603050405020304" charset="0"/>
                <a:ea typeface="黑体" panose="02010609060101010101" charset="-122"/>
                <a:cs typeface="Times New Roman" panose="02020603050405020304" charset="0"/>
              </a:rPr>
              <a:t>在现实生活中锻炼你的商业技能</a:t>
            </a:r>
          </a:p>
          <a:p>
            <a:pPr algn="just">
              <a:lnSpc>
                <a:spcPct val="120000"/>
              </a:lnSpc>
            </a:pPr>
            <a:r>
              <a:rPr lang="zh-CN" altLang="en-US" sz="1600" dirty="0">
                <a:latin typeface="Times New Roman" panose="02020603050405020304" charset="0"/>
                <a:ea typeface="黑体" panose="02010609060101010101" charset="-122"/>
                <a:cs typeface="Times New Roman" panose="02020603050405020304" charset="0"/>
              </a:rPr>
              <a:t>学习美式商业惯例和以及关于国际商务的文化期望</a:t>
            </a:r>
          </a:p>
          <a:p>
            <a:pPr algn="just">
              <a:lnSpc>
                <a:spcPct val="120000"/>
              </a:lnSpc>
            </a:pPr>
            <a:r>
              <a:rPr lang="zh-CN" altLang="en-US" sz="1600" dirty="0">
                <a:latin typeface="Times New Roman" panose="02020603050405020304" charset="0"/>
                <a:ea typeface="黑体" panose="02010609060101010101" charset="-122"/>
                <a:cs typeface="Times New Roman" panose="02020603050405020304" charset="0"/>
              </a:rPr>
              <a:t>与来自世界各地的学生和专业人士互动</a:t>
            </a:r>
          </a:p>
        </p:txBody>
      </p:sp>
      <p:pic>
        <p:nvPicPr>
          <p:cNvPr id="5" name="图片 4" descr="DCN02"/>
          <p:cNvPicPr>
            <a:picLocks noChangeAspect="1"/>
          </p:cNvPicPr>
          <p:nvPr/>
        </p:nvPicPr>
        <p:blipFill>
          <a:blip r:embed="rId6" cstate="print"/>
          <a:stretch>
            <a:fillRect/>
          </a:stretch>
        </p:blipFill>
        <p:spPr>
          <a:xfrm>
            <a:off x="10974705" y="57150"/>
            <a:ext cx="1156335" cy="871855"/>
          </a:xfrm>
          <a:prstGeom prst="rect">
            <a:avLst/>
          </a:prstGeom>
        </p:spPr>
      </p:pic>
      <p:sp>
        <p:nvSpPr>
          <p:cNvPr id="6" name="灯片编号占位符 5"/>
          <p:cNvSpPr>
            <a:spLocks noGrp="1"/>
          </p:cNvSpPr>
          <p:nvPr>
            <p:ph type="sldNum" sz="quarter" idx="12"/>
          </p:nvPr>
        </p:nvSpPr>
        <p:spPr/>
        <p:txBody>
          <a:bodyPr/>
          <a:lstStyle/>
          <a:p>
            <a:fld id="{49AE70B2-8BF9-45C0-BB95-33D1B9D3A854}" type="slidenum">
              <a:rPr lang="zh-CN" altLang="en-US" smtClean="0"/>
              <a:pPr/>
              <a:t>6</a:t>
            </a:fld>
            <a:endParaRPr lang="zh-CN" altLang="en-US"/>
          </a:p>
        </p:txBody>
      </p:sp>
      <p:pic>
        <p:nvPicPr>
          <p:cNvPr id="7" name="图片 6" descr="参观比尔盖茨和梅琳达基金会"/>
          <p:cNvPicPr>
            <a:picLocks noChangeAspect="1"/>
          </p:cNvPicPr>
          <p:nvPr/>
        </p:nvPicPr>
        <p:blipFill>
          <a:blip r:embed="rId7" cstate="print"/>
          <a:stretch>
            <a:fillRect/>
          </a:stretch>
        </p:blipFill>
        <p:spPr>
          <a:xfrm>
            <a:off x="7502525" y="3490595"/>
            <a:ext cx="4030345" cy="1927225"/>
          </a:xfrm>
          <a:prstGeom prst="rect">
            <a:avLst/>
          </a:prstGeom>
          <a:effectLst>
            <a:outerShdw blurRad="50800" dist="38100" dir="13500000" algn="br" rotWithShape="0">
              <a:prstClr val="black">
                <a:alpha val="40000"/>
              </a:prstClr>
            </a:outerShdw>
          </a:effectLst>
        </p:spPr>
      </p:pic>
      <p:sp>
        <p:nvSpPr>
          <p:cNvPr id="10" name="文本框 9"/>
          <p:cNvSpPr txBox="1"/>
          <p:nvPr/>
        </p:nvSpPr>
        <p:spPr>
          <a:xfrm>
            <a:off x="8183880" y="5493385"/>
            <a:ext cx="2891790" cy="275590"/>
          </a:xfrm>
          <a:prstGeom prst="rect">
            <a:avLst/>
          </a:prstGeom>
          <a:noFill/>
        </p:spPr>
        <p:txBody>
          <a:bodyPr wrap="square" rtlCol="0">
            <a:spAutoFit/>
          </a:bodyPr>
          <a:lstStyle/>
          <a:p>
            <a:pPr algn="ctr"/>
            <a:r>
              <a:rPr lang="zh-CN" altLang="en-US" sz="1200"/>
              <a:t>参观比尔盖茨和梅琳达基金会</a:t>
            </a: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91440" tIns="45720" rIns="91440" bIns="45720" rtlCol="0" anchor="ctr">
            <a:normAutofit/>
          </a:bodyPr>
          <a:lstStyle/>
          <a:p>
            <a:r>
              <a:rPr lang="en-US" altLang="zh-CN" sz="3200" b="1" dirty="0">
                <a:solidFill>
                  <a:srgbClr val="4B2E83"/>
                </a:solidFill>
                <a:latin typeface="Times New Roman" panose="02020603050405020304" charset="0"/>
                <a:ea typeface="黑体" panose="02010609060101010101" charset="-122"/>
                <a:cs typeface="Times New Roman" panose="02020603050405020304" charset="0"/>
              </a:rPr>
              <a:t>Sample Timetable</a:t>
            </a:r>
            <a:r>
              <a:rPr lang="en-US" altLang="zh-CN" b="1" dirty="0">
                <a:solidFill>
                  <a:srgbClr val="4B2E83"/>
                </a:solidFill>
                <a:latin typeface="黑体" panose="02010609060101010101" charset="-122"/>
                <a:ea typeface="黑体" panose="02010609060101010101" charset="-122"/>
              </a:rPr>
              <a:t/>
            </a:r>
            <a:br>
              <a:rPr lang="en-US" altLang="zh-CN" b="1" dirty="0">
                <a:solidFill>
                  <a:srgbClr val="4B2E83"/>
                </a:solidFill>
                <a:latin typeface="黑体" panose="02010609060101010101" charset="-122"/>
                <a:ea typeface="黑体" panose="02010609060101010101" charset="-122"/>
              </a:rPr>
            </a:br>
            <a:r>
              <a:rPr lang="zh-CN" altLang="en-US" sz="3200" b="1" dirty="0">
                <a:solidFill>
                  <a:srgbClr val="4B2E83"/>
                </a:solidFill>
                <a:latin typeface="黑体" panose="02010609060101010101" charset="-122"/>
                <a:ea typeface="黑体" panose="02010609060101010101" charset="-122"/>
              </a:rPr>
              <a:t>课程表样板</a:t>
            </a:r>
            <a:r>
              <a:rPr lang="en-US" altLang="zh-CN" sz="3200" b="1" dirty="0">
                <a:solidFill>
                  <a:srgbClr val="4B2E83"/>
                </a:solidFill>
                <a:latin typeface="黑体" panose="02010609060101010101" charset="-122"/>
                <a:ea typeface="黑体" panose="02010609060101010101" charset="-122"/>
              </a:rPr>
              <a:t>——</a:t>
            </a:r>
            <a:r>
              <a:rPr lang="zh-CN" altLang="en-US" sz="3200" b="1" dirty="0">
                <a:solidFill>
                  <a:srgbClr val="4B2E83"/>
                </a:solidFill>
                <a:latin typeface="黑体" panose="02010609060101010101" charset="-122"/>
                <a:ea typeface="黑体" panose="02010609060101010101" charset="-122"/>
              </a:rPr>
              <a:t>以英语和美国文化方向为例</a:t>
            </a:r>
          </a:p>
        </p:txBody>
      </p:sp>
      <p:pic>
        <p:nvPicPr>
          <p:cNvPr id="5" name="图片 4" descr="DCN02"/>
          <p:cNvPicPr>
            <a:picLocks noChangeAspect="1"/>
          </p:cNvPicPr>
          <p:nvPr/>
        </p:nvPicPr>
        <p:blipFill>
          <a:blip r:embed="rId5" cstate="print"/>
          <a:stretch>
            <a:fillRect/>
          </a:stretch>
        </p:blipFill>
        <p:spPr>
          <a:xfrm>
            <a:off x="10974705" y="57150"/>
            <a:ext cx="1156335" cy="871855"/>
          </a:xfrm>
          <a:prstGeom prst="rect">
            <a:avLst/>
          </a:prstGeom>
        </p:spPr>
      </p:pic>
      <p:pic>
        <p:nvPicPr>
          <p:cNvPr id="14" name="图片 13" descr="自习室"/>
          <p:cNvPicPr>
            <a:picLocks noChangeAspect="1"/>
          </p:cNvPicPr>
          <p:nvPr/>
        </p:nvPicPr>
        <p:blipFill>
          <a:blip r:embed="rId6" cstate="print"/>
          <a:stretch>
            <a:fillRect/>
          </a:stretch>
        </p:blipFill>
        <p:spPr>
          <a:xfrm>
            <a:off x="1005840" y="1943100"/>
            <a:ext cx="1826260" cy="1287780"/>
          </a:xfrm>
          <a:prstGeom prst="rect">
            <a:avLst/>
          </a:prstGeom>
        </p:spPr>
      </p:pic>
      <p:sp>
        <p:nvSpPr>
          <p:cNvPr id="23" name="文本框 22"/>
          <p:cNvSpPr txBox="1"/>
          <p:nvPr/>
        </p:nvSpPr>
        <p:spPr>
          <a:xfrm>
            <a:off x="990600" y="3217545"/>
            <a:ext cx="1802130" cy="275590"/>
          </a:xfrm>
          <a:prstGeom prst="rect">
            <a:avLst/>
          </a:prstGeom>
          <a:noFill/>
        </p:spPr>
        <p:txBody>
          <a:bodyPr wrap="square" rtlCol="0">
            <a:spAutoFit/>
          </a:bodyPr>
          <a:lstStyle/>
          <a:p>
            <a:pPr algn="ctr"/>
            <a:r>
              <a:rPr lang="zh-CN" altLang="en-US" sz="1200"/>
              <a:t>自习室</a:t>
            </a:r>
          </a:p>
        </p:txBody>
      </p:sp>
      <p:sp>
        <p:nvSpPr>
          <p:cNvPr id="24" name="文本框 23"/>
          <p:cNvSpPr txBox="1"/>
          <p:nvPr/>
        </p:nvSpPr>
        <p:spPr>
          <a:xfrm>
            <a:off x="990600" y="4718050"/>
            <a:ext cx="1802130" cy="275590"/>
          </a:xfrm>
          <a:prstGeom prst="rect">
            <a:avLst/>
          </a:prstGeom>
          <a:noFill/>
        </p:spPr>
        <p:txBody>
          <a:bodyPr wrap="square" rtlCol="0">
            <a:spAutoFit/>
          </a:bodyPr>
          <a:lstStyle/>
          <a:p>
            <a:pPr algn="ctr"/>
            <a:r>
              <a:rPr lang="zh-CN" altLang="en-US" sz="1200"/>
              <a:t>学生课堂</a:t>
            </a:r>
          </a:p>
        </p:txBody>
      </p:sp>
      <p:sp>
        <p:nvSpPr>
          <p:cNvPr id="25" name="文本框 24"/>
          <p:cNvSpPr txBox="1"/>
          <p:nvPr/>
        </p:nvSpPr>
        <p:spPr>
          <a:xfrm>
            <a:off x="978535" y="6217920"/>
            <a:ext cx="1802130" cy="275590"/>
          </a:xfrm>
          <a:prstGeom prst="rect">
            <a:avLst/>
          </a:prstGeom>
          <a:noFill/>
        </p:spPr>
        <p:txBody>
          <a:bodyPr wrap="square" rtlCol="0">
            <a:spAutoFit/>
          </a:bodyPr>
          <a:lstStyle/>
          <a:p>
            <a:pPr algn="ctr"/>
            <a:r>
              <a:rPr lang="zh-CN" altLang="en-US" sz="1200"/>
              <a:t>校内喷泉</a:t>
            </a:r>
          </a:p>
        </p:txBody>
      </p:sp>
      <p:sp>
        <p:nvSpPr>
          <p:cNvPr id="29" name="矩形 28"/>
          <p:cNvSpPr/>
          <p:nvPr/>
        </p:nvSpPr>
        <p:spPr>
          <a:xfrm>
            <a:off x="837565" y="1679575"/>
            <a:ext cx="10396855" cy="4813300"/>
          </a:xfrm>
          <a:prstGeom prst="rect">
            <a:avLst/>
          </a:prstGeom>
          <a:noFill/>
          <a:ln w="57150">
            <a:solidFill>
              <a:srgbClr val="7030A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QQ图片20180628145646"/>
          <p:cNvPicPr>
            <a:picLocks noChangeAspect="1"/>
          </p:cNvPicPr>
          <p:nvPr/>
        </p:nvPicPr>
        <p:blipFill>
          <a:blip r:embed="rId7" cstate="print"/>
          <a:stretch>
            <a:fillRect/>
          </a:stretch>
        </p:blipFill>
        <p:spPr>
          <a:xfrm>
            <a:off x="3561080" y="1943100"/>
            <a:ext cx="6934835" cy="4093210"/>
          </a:xfrm>
          <a:prstGeom prst="rect">
            <a:avLst/>
          </a:prstGeom>
        </p:spPr>
      </p:pic>
      <p:sp>
        <p:nvSpPr>
          <p:cNvPr id="6" name="文本框 5"/>
          <p:cNvSpPr txBox="1"/>
          <p:nvPr/>
        </p:nvSpPr>
        <p:spPr>
          <a:xfrm>
            <a:off x="3560445" y="6120130"/>
            <a:ext cx="6936105" cy="306705"/>
          </a:xfrm>
          <a:prstGeom prst="rect">
            <a:avLst/>
          </a:prstGeom>
          <a:noFill/>
        </p:spPr>
        <p:txBody>
          <a:bodyPr wrap="square" rtlCol="0">
            <a:spAutoFit/>
          </a:bodyPr>
          <a:lstStyle/>
          <a:p>
            <a:pPr algn="ctr"/>
            <a:r>
              <a:rPr lang="en-US" altLang="zh-CN" sz="1400">
                <a:latin typeface="黑体" panose="02010609060101010101" charset="-122"/>
                <a:ea typeface="黑体" panose="02010609060101010101" charset="-122"/>
                <a:cs typeface="黑体" panose="02010609060101010101" charset="-122"/>
              </a:rPr>
              <a:t>*</a:t>
            </a:r>
            <a:r>
              <a:rPr lang="zh-CN" altLang="en-US" sz="1400">
                <a:latin typeface="黑体" panose="02010609060101010101" charset="-122"/>
                <a:ea typeface="黑体" panose="02010609060101010101" charset="-122"/>
                <a:cs typeface="黑体" panose="02010609060101010101" charset="-122"/>
              </a:rPr>
              <a:t>以上为</a:t>
            </a:r>
            <a:r>
              <a:rPr lang="en-US" altLang="zh-CN" sz="1400">
                <a:latin typeface="黑体" panose="02010609060101010101" charset="-122"/>
                <a:ea typeface="黑体" panose="02010609060101010101" charset="-122"/>
                <a:cs typeface="黑体" panose="02010609060101010101" charset="-122"/>
              </a:rPr>
              <a:t>1</a:t>
            </a:r>
            <a:r>
              <a:rPr lang="zh-CN" altLang="en-US" sz="1400">
                <a:latin typeface="黑体" panose="02010609060101010101" charset="-122"/>
                <a:ea typeface="黑体" panose="02010609060101010101" charset="-122"/>
                <a:cs typeface="黑体" panose="02010609060101010101" charset="-122"/>
              </a:rPr>
              <a:t>周英语和美国文化课程参考课表样板，</a:t>
            </a:r>
            <a:r>
              <a:rPr lang="en-US" altLang="zh-CN" sz="1400">
                <a:latin typeface="黑体" panose="02010609060101010101" charset="-122"/>
                <a:ea typeface="黑体" panose="02010609060101010101" charset="-122"/>
                <a:cs typeface="黑体" panose="02010609060101010101" charset="-122"/>
              </a:rPr>
              <a:t>2019</a:t>
            </a:r>
            <a:r>
              <a:rPr lang="zh-CN" altLang="en-US" sz="1400">
                <a:latin typeface="黑体" panose="02010609060101010101" charset="-122"/>
                <a:ea typeface="黑体" panose="02010609060101010101" charset="-122"/>
                <a:cs typeface="黑体" panose="02010609060101010101" charset="-122"/>
              </a:rPr>
              <a:t>暑期项目课程时长为</a:t>
            </a:r>
            <a:r>
              <a:rPr lang="en-US" altLang="zh-CN" sz="1400">
                <a:latin typeface="黑体" panose="02010609060101010101" charset="-122"/>
                <a:ea typeface="黑体" panose="02010609060101010101" charset="-122"/>
                <a:cs typeface="黑体" panose="02010609060101010101" charset="-122"/>
              </a:rPr>
              <a:t>3</a:t>
            </a:r>
            <a:r>
              <a:rPr lang="zh-CN" altLang="en-US" sz="1400">
                <a:latin typeface="黑体" panose="02010609060101010101" charset="-122"/>
                <a:ea typeface="黑体" panose="02010609060101010101" charset="-122"/>
                <a:cs typeface="黑体" panose="02010609060101010101" charset="-122"/>
              </a:rPr>
              <a:t>周。</a:t>
            </a:r>
          </a:p>
        </p:txBody>
      </p:sp>
      <p:pic>
        <p:nvPicPr>
          <p:cNvPr id="3" name="图片 2"/>
          <p:cNvPicPr>
            <a:picLocks noChangeAspect="1"/>
          </p:cNvPicPr>
          <p:nvPr/>
        </p:nvPicPr>
        <p:blipFill>
          <a:blip r:embed="rId8" cstate="print"/>
          <a:stretch>
            <a:fillRect/>
          </a:stretch>
        </p:blipFill>
        <p:spPr>
          <a:xfrm>
            <a:off x="1005840" y="4998720"/>
            <a:ext cx="1826895" cy="1219835"/>
          </a:xfrm>
          <a:prstGeom prst="rect">
            <a:avLst/>
          </a:prstGeom>
        </p:spPr>
      </p:pic>
      <p:sp>
        <p:nvSpPr>
          <p:cNvPr id="7" name="灯片编号占位符 6"/>
          <p:cNvSpPr>
            <a:spLocks noGrp="1"/>
          </p:cNvSpPr>
          <p:nvPr>
            <p:ph type="sldNum" sz="quarter" idx="12"/>
          </p:nvPr>
        </p:nvSpPr>
        <p:spPr>
          <a:xfrm>
            <a:off x="8752205" y="6356350"/>
            <a:ext cx="2743200" cy="365125"/>
          </a:xfrm>
        </p:spPr>
        <p:txBody>
          <a:bodyPr/>
          <a:lstStyle/>
          <a:p>
            <a:fld id="{49AE70B2-8BF9-45C0-BB95-33D1B9D3A854}" type="slidenum">
              <a:rPr lang="zh-CN" altLang="en-US" smtClean="0"/>
              <a:pPr/>
              <a:t>7</a:t>
            </a:fld>
            <a:endParaRPr lang="zh-CN" altLang="en-US"/>
          </a:p>
        </p:txBody>
      </p:sp>
      <p:pic>
        <p:nvPicPr>
          <p:cNvPr id="8" name="图片 7" descr="学生课堂"/>
          <p:cNvPicPr>
            <a:picLocks noChangeAspect="1"/>
          </p:cNvPicPr>
          <p:nvPr/>
        </p:nvPicPr>
        <p:blipFill>
          <a:blip r:embed="rId9" cstate="print"/>
          <a:stretch>
            <a:fillRect/>
          </a:stretch>
        </p:blipFill>
        <p:spPr>
          <a:xfrm>
            <a:off x="990600" y="3493135"/>
            <a:ext cx="1841500" cy="1224280"/>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91440" tIns="45720" rIns="91440" bIns="45720" rtlCol="0" anchor="ctr">
            <a:normAutofit/>
          </a:bodyPr>
          <a:lstStyle/>
          <a:p>
            <a:r>
              <a:rPr lang="en-US" altLang="zh-CN" sz="3200" b="1" dirty="0">
                <a:solidFill>
                  <a:srgbClr val="4B2E83"/>
                </a:solidFill>
                <a:latin typeface="Times New Roman" panose="02020603050405020304" charset="0"/>
                <a:ea typeface="黑体" panose="02010609060101010101" charset="-122"/>
                <a:cs typeface="Times New Roman" panose="02020603050405020304" charset="0"/>
              </a:rPr>
              <a:t>Activities</a:t>
            </a:r>
            <a:r>
              <a:rPr lang="en-US" altLang="zh-CN" b="1" dirty="0">
                <a:solidFill>
                  <a:srgbClr val="4B2E83"/>
                </a:solidFill>
                <a:latin typeface="黑体" panose="02010609060101010101" charset="-122"/>
                <a:ea typeface="黑体" panose="02010609060101010101" charset="-122"/>
              </a:rPr>
              <a:t/>
            </a:r>
            <a:br>
              <a:rPr lang="en-US" altLang="zh-CN" b="1" dirty="0">
                <a:solidFill>
                  <a:srgbClr val="4B2E83"/>
                </a:solidFill>
                <a:latin typeface="黑体" panose="02010609060101010101" charset="-122"/>
                <a:ea typeface="黑体" panose="02010609060101010101" charset="-122"/>
              </a:rPr>
            </a:br>
            <a:r>
              <a:rPr lang="zh-CN" altLang="en-US" sz="3200" b="1" dirty="0">
                <a:solidFill>
                  <a:srgbClr val="4B2E83"/>
                </a:solidFill>
                <a:latin typeface="黑体" panose="02010609060101010101" charset="-122"/>
                <a:ea typeface="黑体" panose="02010609060101010101" charset="-122"/>
              </a:rPr>
              <a:t>往期参考活动课</a:t>
            </a:r>
          </a:p>
        </p:txBody>
      </p:sp>
      <p:pic>
        <p:nvPicPr>
          <p:cNvPr id="5" name="图片 4" descr="DCN02"/>
          <p:cNvPicPr>
            <a:picLocks noChangeAspect="1"/>
          </p:cNvPicPr>
          <p:nvPr/>
        </p:nvPicPr>
        <p:blipFill>
          <a:blip r:embed="rId6" cstate="print"/>
          <a:stretch>
            <a:fillRect/>
          </a:stretch>
        </p:blipFill>
        <p:spPr>
          <a:xfrm>
            <a:off x="10974705" y="57150"/>
            <a:ext cx="1156335" cy="871855"/>
          </a:xfrm>
          <a:prstGeom prst="rect">
            <a:avLst/>
          </a:prstGeom>
        </p:spPr>
      </p:pic>
      <p:sp>
        <p:nvSpPr>
          <p:cNvPr id="7" name="文本框 6"/>
          <p:cNvSpPr txBox="1"/>
          <p:nvPr/>
        </p:nvSpPr>
        <p:spPr>
          <a:xfrm>
            <a:off x="990600" y="4718050"/>
            <a:ext cx="1802130" cy="275590"/>
          </a:xfrm>
          <a:prstGeom prst="rect">
            <a:avLst/>
          </a:prstGeom>
          <a:noFill/>
        </p:spPr>
        <p:txBody>
          <a:bodyPr wrap="square" rtlCol="0">
            <a:spAutoFit/>
          </a:bodyPr>
          <a:lstStyle/>
          <a:p>
            <a:pPr algn="ctr"/>
            <a:r>
              <a:rPr lang="zh-CN" altLang="en-US" sz="1200"/>
              <a:t>先锋广场</a:t>
            </a:r>
          </a:p>
        </p:txBody>
      </p:sp>
      <p:sp>
        <p:nvSpPr>
          <p:cNvPr id="8" name="文本框 7"/>
          <p:cNvSpPr txBox="1"/>
          <p:nvPr/>
        </p:nvSpPr>
        <p:spPr>
          <a:xfrm>
            <a:off x="978535" y="6217920"/>
            <a:ext cx="1853565" cy="275590"/>
          </a:xfrm>
          <a:prstGeom prst="rect">
            <a:avLst/>
          </a:prstGeom>
          <a:noFill/>
        </p:spPr>
        <p:txBody>
          <a:bodyPr wrap="square" rtlCol="0">
            <a:spAutoFit/>
          </a:bodyPr>
          <a:lstStyle/>
          <a:p>
            <a:pPr algn="ctr"/>
            <a:r>
              <a:rPr lang="zh-CN" altLang="en-US" sz="1200"/>
              <a:t>西雅图中心</a:t>
            </a:r>
          </a:p>
        </p:txBody>
      </p:sp>
      <p:sp>
        <p:nvSpPr>
          <p:cNvPr id="29" name="矩形 28"/>
          <p:cNvSpPr/>
          <p:nvPr/>
        </p:nvSpPr>
        <p:spPr>
          <a:xfrm>
            <a:off x="837565" y="1679575"/>
            <a:ext cx="10396855" cy="4813300"/>
          </a:xfrm>
          <a:prstGeom prst="rect">
            <a:avLst/>
          </a:prstGeom>
          <a:noFill/>
          <a:ln w="57150">
            <a:solidFill>
              <a:srgbClr val="7030A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9"/>
          <p:cNvSpPr>
            <a:spLocks noGrp="1"/>
          </p:cNvSpPr>
          <p:nvPr>
            <p:ph idx="1"/>
            <p:custDataLst>
              <p:tags r:id="rId3"/>
            </p:custDataLst>
          </p:nvPr>
        </p:nvSpPr>
        <p:spPr>
          <a:xfrm>
            <a:off x="3011805" y="1856740"/>
            <a:ext cx="7877810" cy="4636770"/>
          </a:xfrm>
        </p:spPr>
        <p:txBody>
          <a:bodyPr>
            <a:noAutofit/>
          </a:bodyPr>
          <a:lstStyle/>
          <a:p>
            <a:pPr algn="just">
              <a:lnSpc>
                <a:spcPct val="120000"/>
              </a:lnSpc>
              <a:buFont typeface="Wingdings" panose="05000000000000000000" charset="0"/>
              <a:buChar char="u"/>
            </a:pPr>
            <a:r>
              <a:rPr lang="en-US" altLang="zh-CN" sz="2000" b="1" dirty="0">
                <a:latin typeface="Times New Roman" panose="02020603050405020304" charset="0"/>
                <a:ea typeface="黑体" panose="02010609060101010101" charset="-122"/>
                <a:cs typeface="Times New Roman" panose="02020603050405020304" charset="0"/>
              </a:rPr>
              <a:t>Pike Place Market</a:t>
            </a:r>
          </a:p>
          <a:p>
            <a:pPr algn="just">
              <a:lnSpc>
                <a:spcPct val="120000"/>
              </a:lnSpc>
              <a:buFont typeface="Wingdings" panose="05000000000000000000" charset="0"/>
              <a:buChar char="ü"/>
            </a:pPr>
            <a:r>
              <a:rPr lang="zh-CN" sz="1600" dirty="0">
                <a:latin typeface="Times New Roman" panose="02020603050405020304" charset="0"/>
                <a:ea typeface="黑体" panose="02010609060101010101" charset="-122"/>
                <a:cs typeface="Times New Roman" panose="02020603050405020304" charset="0"/>
              </a:rPr>
              <a:t>派克市场始建于1907年，在这里可以找到二百多家商店，供应各类生鲜蔬果，以及各地风俗的手工艺品；另外充满异国情调的餐厅，亦沿街林立。世界上第一家星巴克总店坐落于此，LOGO依然沿用当年褐色美人鱼以纪念总店的历史。</a:t>
            </a:r>
            <a:endParaRPr lang="en-US" altLang="zh-CN" sz="1600" dirty="0">
              <a:latin typeface="Times New Roman" panose="02020603050405020304" charset="0"/>
              <a:ea typeface="黑体" panose="02010609060101010101" charset="-122"/>
              <a:cs typeface="Times New Roman" panose="02020603050405020304" charset="0"/>
            </a:endParaRPr>
          </a:p>
          <a:p>
            <a:pPr algn="l">
              <a:lnSpc>
                <a:spcPct val="120000"/>
              </a:lnSpc>
              <a:buFont typeface="Wingdings" panose="05000000000000000000" charset="0"/>
              <a:buChar char="u"/>
            </a:pPr>
            <a:r>
              <a:rPr lang="en-US" altLang="zh-CN" sz="2000" b="1" dirty="0">
                <a:latin typeface="Times New Roman" panose="02020603050405020304" charset="0"/>
                <a:ea typeface="黑体" panose="02010609060101010101" charset="-122"/>
                <a:cs typeface="Times New Roman" panose="02020603050405020304" charset="0"/>
              </a:rPr>
              <a:t>Pioneer Square &amp; International District</a:t>
            </a:r>
          </a:p>
          <a:p>
            <a:pPr algn="just">
              <a:lnSpc>
                <a:spcPct val="120000"/>
              </a:lnSpc>
              <a:buFont typeface="Wingdings" panose="05000000000000000000" charset="0"/>
              <a:buChar char="ü"/>
            </a:pPr>
            <a:r>
              <a:rPr sz="1600" dirty="0">
                <a:latin typeface="Times New Roman" panose="02020603050405020304" charset="0"/>
                <a:ea typeface="黑体" panose="02010609060101010101" charset="-122"/>
                <a:cs typeface="Times New Roman" panose="02020603050405020304" charset="0"/>
                <a:sym typeface="+mn-ea"/>
              </a:rPr>
              <a:t>这里可以说是西雅图的诞生地。十九世纪九十年代，七万多名勘探者涌入这一地区，小镇迅速崛起，成为克朗代克河淘金热的主要代表区域。西雅图的古建筑群大多位于此，优美典雅的博物馆、艺术画廊以及餐厅和酒吧鳞次栉比，蔚为壮观。</a:t>
            </a:r>
          </a:p>
          <a:p>
            <a:pPr algn="just">
              <a:lnSpc>
                <a:spcPct val="120000"/>
              </a:lnSpc>
              <a:buFont typeface="Wingdings" panose="05000000000000000000" charset="0"/>
              <a:buChar char="u"/>
            </a:pPr>
            <a:r>
              <a:rPr lang="en-US" altLang="zh-CN" sz="2000" b="1" dirty="0">
                <a:latin typeface="Times New Roman" panose="02020603050405020304" charset="0"/>
                <a:ea typeface="黑体" panose="02010609060101010101" charset="-122"/>
                <a:cs typeface="Times New Roman" panose="02020603050405020304" charset="0"/>
                <a:sym typeface="+mn-ea"/>
              </a:rPr>
              <a:t>Seattle Center</a:t>
            </a:r>
          </a:p>
          <a:p>
            <a:pPr algn="just">
              <a:lnSpc>
                <a:spcPct val="120000"/>
              </a:lnSpc>
              <a:buFont typeface="Wingdings" panose="05000000000000000000" charset="0"/>
              <a:buChar char="ü"/>
            </a:pPr>
            <a:r>
              <a:rPr sz="1600" dirty="0">
                <a:latin typeface="Times New Roman" panose="02020603050405020304" charset="0"/>
                <a:ea typeface="黑体" panose="02010609060101010101" charset="-122"/>
                <a:cs typeface="Times New Roman" panose="02020603050405020304" charset="0"/>
                <a:sym typeface="+mn-ea"/>
              </a:rPr>
              <a:t>Seattle Center不仅仅是一个博物馆或娱乐场所，也是一个城市的文化中心</a:t>
            </a:r>
            <a:r>
              <a:rPr lang="zh-CN" sz="1600" dirty="0">
                <a:latin typeface="Times New Roman" panose="02020603050405020304" charset="0"/>
                <a:ea typeface="黑体" panose="02010609060101010101" charset="-122"/>
                <a:cs typeface="Times New Roman" panose="02020603050405020304" charset="0"/>
                <a:sym typeface="+mn-ea"/>
              </a:rPr>
              <a:t>，</a:t>
            </a:r>
            <a:r>
              <a:rPr sz="1600" dirty="0">
                <a:latin typeface="Times New Roman" panose="02020603050405020304" charset="0"/>
                <a:ea typeface="黑体" panose="02010609060101010101" charset="-122"/>
                <a:cs typeface="Times New Roman" panose="02020603050405020304" charset="0"/>
                <a:sym typeface="+mn-ea"/>
              </a:rPr>
              <a:t>是整个城市的灵魂</a:t>
            </a:r>
            <a:r>
              <a:rPr lang="zh-CN" sz="1600" dirty="0">
                <a:latin typeface="Times New Roman" panose="02020603050405020304" charset="0"/>
                <a:ea typeface="黑体" panose="02010609060101010101" charset="-122"/>
                <a:cs typeface="Times New Roman" panose="02020603050405020304" charset="0"/>
                <a:sym typeface="+mn-ea"/>
              </a:rPr>
              <a:t>，也</a:t>
            </a:r>
            <a:r>
              <a:rPr sz="1600" dirty="0">
                <a:latin typeface="Times New Roman" panose="02020603050405020304" charset="0"/>
                <a:ea typeface="黑体" panose="02010609060101010101" charset="-122"/>
                <a:cs typeface="Times New Roman" panose="02020603050405020304" charset="0"/>
                <a:sym typeface="+mn-ea"/>
              </a:rPr>
              <a:t>是西雅图1962年举办世界博览会的地方。</a:t>
            </a:r>
          </a:p>
        </p:txBody>
      </p:sp>
      <p:pic>
        <p:nvPicPr>
          <p:cNvPr id="11" name="图片 10"/>
          <p:cNvPicPr>
            <a:picLocks noChangeAspect="1"/>
          </p:cNvPicPr>
          <p:nvPr/>
        </p:nvPicPr>
        <p:blipFill>
          <a:blip r:embed="rId7" cstate="print"/>
          <a:stretch>
            <a:fillRect/>
          </a:stretch>
        </p:blipFill>
        <p:spPr>
          <a:xfrm>
            <a:off x="1005840" y="1953895"/>
            <a:ext cx="1825625" cy="1217295"/>
          </a:xfrm>
          <a:prstGeom prst="rect">
            <a:avLst/>
          </a:prstGeom>
        </p:spPr>
      </p:pic>
      <p:sp>
        <p:nvSpPr>
          <p:cNvPr id="12" name="文本框 11"/>
          <p:cNvSpPr txBox="1"/>
          <p:nvPr/>
        </p:nvSpPr>
        <p:spPr>
          <a:xfrm>
            <a:off x="1005840" y="3171190"/>
            <a:ext cx="1802130" cy="275590"/>
          </a:xfrm>
          <a:prstGeom prst="rect">
            <a:avLst/>
          </a:prstGeom>
          <a:noFill/>
        </p:spPr>
        <p:txBody>
          <a:bodyPr wrap="square" rtlCol="0">
            <a:spAutoFit/>
          </a:bodyPr>
          <a:lstStyle/>
          <a:p>
            <a:pPr algn="ctr"/>
            <a:r>
              <a:rPr lang="zh-CN" altLang="en-US" sz="1200"/>
              <a:t>派克市场</a:t>
            </a:r>
          </a:p>
        </p:txBody>
      </p:sp>
      <p:pic>
        <p:nvPicPr>
          <p:cNvPr id="17" name="图片 16"/>
          <p:cNvPicPr>
            <a:picLocks noChangeAspect="1"/>
          </p:cNvPicPr>
          <p:nvPr/>
        </p:nvPicPr>
        <p:blipFill>
          <a:blip r:embed="rId8" cstate="print"/>
          <a:stretch>
            <a:fillRect/>
          </a:stretch>
        </p:blipFill>
        <p:spPr>
          <a:xfrm>
            <a:off x="1005840" y="4958715"/>
            <a:ext cx="1826260" cy="1217930"/>
          </a:xfrm>
          <a:prstGeom prst="rect">
            <a:avLst/>
          </a:prstGeom>
        </p:spPr>
      </p:pic>
      <p:sp>
        <p:nvSpPr>
          <p:cNvPr id="6" name="文本框 5"/>
          <p:cNvSpPr txBox="1"/>
          <p:nvPr/>
        </p:nvSpPr>
        <p:spPr>
          <a:xfrm>
            <a:off x="3058160" y="6120130"/>
            <a:ext cx="7765415" cy="306705"/>
          </a:xfrm>
          <a:prstGeom prst="rect">
            <a:avLst/>
          </a:prstGeom>
          <a:noFill/>
        </p:spPr>
        <p:txBody>
          <a:bodyPr wrap="square" rtlCol="0">
            <a:spAutoFit/>
          </a:bodyPr>
          <a:lstStyle/>
          <a:p>
            <a:pPr algn="ctr"/>
            <a:r>
              <a:rPr lang="en-US" altLang="zh-CN" sz="1400">
                <a:latin typeface="黑体" panose="02010609060101010101" charset="-122"/>
                <a:ea typeface="黑体" panose="02010609060101010101" charset="-122"/>
                <a:cs typeface="黑体" panose="02010609060101010101" charset="-122"/>
              </a:rPr>
              <a:t>*</a:t>
            </a:r>
            <a:r>
              <a:rPr lang="zh-CN" altLang="en-US" sz="1400">
                <a:latin typeface="黑体" panose="02010609060101010101" charset="-122"/>
                <a:ea typeface="黑体" panose="02010609060101010101" charset="-122"/>
                <a:cs typeface="黑体" panose="02010609060101010101" charset="-122"/>
              </a:rPr>
              <a:t>以上为</a:t>
            </a:r>
            <a:r>
              <a:rPr lang="zh-CN" sz="1400">
                <a:latin typeface="黑体" panose="02010609060101010101" charset="-122"/>
                <a:ea typeface="黑体" panose="02010609060101010101" charset="-122"/>
                <a:cs typeface="黑体" panose="02010609060101010101" charset="-122"/>
              </a:rPr>
              <a:t>往期参考活动课</a:t>
            </a:r>
            <a:r>
              <a:rPr lang="zh-CN" altLang="en-US" sz="1400">
                <a:latin typeface="黑体" panose="02010609060101010101" charset="-122"/>
                <a:ea typeface="黑体" panose="02010609060101010101" charset="-122"/>
                <a:cs typeface="黑体" panose="02010609060101010101" charset="-122"/>
              </a:rPr>
              <a:t>，</a:t>
            </a:r>
            <a:r>
              <a:rPr lang="zh-CN" sz="1400">
                <a:latin typeface="黑体" panose="02010609060101010101" charset="-122"/>
                <a:ea typeface="黑体" panose="02010609060101010101" charset="-122"/>
                <a:cs typeface="黑体" panose="02010609060101010101" charset="-122"/>
              </a:rPr>
              <a:t>具体可能根据实时资源调整</a:t>
            </a:r>
            <a:r>
              <a:rPr lang="zh-CN" altLang="en-US" sz="1400">
                <a:latin typeface="黑体" panose="02010609060101010101" charset="-122"/>
                <a:ea typeface="黑体" panose="02010609060101010101" charset="-122"/>
                <a:cs typeface="黑体" panose="02010609060101010101" charset="-122"/>
              </a:rPr>
              <a:t>。</a:t>
            </a:r>
          </a:p>
        </p:txBody>
      </p:sp>
      <p:pic>
        <p:nvPicPr>
          <p:cNvPr id="3" name="图片 2" descr="先民广场"/>
          <p:cNvPicPr>
            <a:picLocks noChangeAspect="1"/>
          </p:cNvPicPr>
          <p:nvPr/>
        </p:nvPicPr>
        <p:blipFill>
          <a:blip r:embed="rId9" cstate="print"/>
          <a:stretch>
            <a:fillRect/>
          </a:stretch>
        </p:blipFill>
        <p:spPr>
          <a:xfrm>
            <a:off x="1005840" y="3489325"/>
            <a:ext cx="1825625" cy="1190625"/>
          </a:xfrm>
          <a:prstGeom prst="rect">
            <a:avLst/>
          </a:prstGeom>
        </p:spPr>
      </p:pic>
      <p:sp>
        <p:nvSpPr>
          <p:cNvPr id="4" name="灯片编号占位符 3"/>
          <p:cNvSpPr>
            <a:spLocks noGrp="1"/>
          </p:cNvSpPr>
          <p:nvPr>
            <p:ph type="sldNum" sz="quarter" idx="12"/>
          </p:nvPr>
        </p:nvSpPr>
        <p:spPr>
          <a:xfrm>
            <a:off x="8742680" y="6346825"/>
            <a:ext cx="2743200" cy="365125"/>
          </a:xfrm>
        </p:spPr>
        <p:txBody>
          <a:bodyPr/>
          <a:lstStyle/>
          <a:p>
            <a:fld id="{49AE70B2-8BF9-45C0-BB95-33D1B9D3A854}" type="slidenum">
              <a:rPr lang="zh-CN" altLang="en-US" smtClean="0"/>
              <a:pPr/>
              <a:t>8</a:t>
            </a:fld>
            <a:endParaRPr lang="zh-CN" altLang="en-US"/>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91440" tIns="45720" rIns="91440" bIns="45720" rtlCol="0" anchor="ctr">
            <a:normAutofit/>
          </a:bodyPr>
          <a:lstStyle/>
          <a:p>
            <a:r>
              <a:rPr lang="en-US" altLang="zh-CN" sz="3200" b="1" dirty="0">
                <a:solidFill>
                  <a:srgbClr val="4B2E83"/>
                </a:solidFill>
                <a:latin typeface="Times New Roman" panose="02020603050405020304" charset="0"/>
                <a:ea typeface="黑体" panose="02010609060101010101" charset="-122"/>
                <a:cs typeface="Times New Roman" panose="02020603050405020304" charset="0"/>
              </a:rPr>
              <a:t>Activities</a:t>
            </a:r>
            <a:r>
              <a:rPr lang="en-US" altLang="zh-CN" b="1" dirty="0">
                <a:solidFill>
                  <a:srgbClr val="4B2E83"/>
                </a:solidFill>
                <a:latin typeface="黑体" panose="02010609060101010101" charset="-122"/>
                <a:ea typeface="黑体" panose="02010609060101010101" charset="-122"/>
              </a:rPr>
              <a:t/>
            </a:r>
            <a:br>
              <a:rPr lang="en-US" altLang="zh-CN" b="1" dirty="0">
                <a:solidFill>
                  <a:srgbClr val="4B2E83"/>
                </a:solidFill>
                <a:latin typeface="黑体" panose="02010609060101010101" charset="-122"/>
                <a:ea typeface="黑体" panose="02010609060101010101" charset="-122"/>
              </a:rPr>
            </a:br>
            <a:r>
              <a:rPr lang="zh-CN" altLang="en-US" sz="3200" b="1" dirty="0">
                <a:solidFill>
                  <a:srgbClr val="4B2E83"/>
                </a:solidFill>
                <a:latin typeface="黑体" panose="02010609060101010101" charset="-122"/>
                <a:ea typeface="黑体" panose="02010609060101010101" charset="-122"/>
              </a:rPr>
              <a:t>往期参考活动课</a:t>
            </a:r>
          </a:p>
        </p:txBody>
      </p:sp>
      <p:pic>
        <p:nvPicPr>
          <p:cNvPr id="5" name="图片 4" descr="DCN02"/>
          <p:cNvPicPr>
            <a:picLocks noChangeAspect="1"/>
          </p:cNvPicPr>
          <p:nvPr/>
        </p:nvPicPr>
        <p:blipFill>
          <a:blip r:embed="rId6" cstate="print"/>
          <a:stretch>
            <a:fillRect/>
          </a:stretch>
        </p:blipFill>
        <p:spPr>
          <a:xfrm>
            <a:off x="10974705" y="57150"/>
            <a:ext cx="1156335" cy="871855"/>
          </a:xfrm>
          <a:prstGeom prst="rect">
            <a:avLst/>
          </a:prstGeom>
        </p:spPr>
      </p:pic>
      <p:sp>
        <p:nvSpPr>
          <p:cNvPr id="7" name="文本框 6"/>
          <p:cNvSpPr txBox="1"/>
          <p:nvPr/>
        </p:nvSpPr>
        <p:spPr>
          <a:xfrm>
            <a:off x="990600" y="4718050"/>
            <a:ext cx="1802130" cy="275590"/>
          </a:xfrm>
          <a:prstGeom prst="rect">
            <a:avLst/>
          </a:prstGeom>
          <a:noFill/>
        </p:spPr>
        <p:txBody>
          <a:bodyPr wrap="square" rtlCol="0">
            <a:spAutoFit/>
          </a:bodyPr>
          <a:lstStyle/>
          <a:p>
            <a:pPr algn="ctr"/>
            <a:r>
              <a:rPr lang="zh-CN" altLang="en-US" sz="1200"/>
              <a:t>班布里奇岛</a:t>
            </a:r>
          </a:p>
        </p:txBody>
      </p:sp>
      <p:sp>
        <p:nvSpPr>
          <p:cNvPr id="8" name="文本框 7"/>
          <p:cNvSpPr txBox="1"/>
          <p:nvPr/>
        </p:nvSpPr>
        <p:spPr>
          <a:xfrm>
            <a:off x="978535" y="6217920"/>
            <a:ext cx="1853565" cy="275590"/>
          </a:xfrm>
          <a:prstGeom prst="rect">
            <a:avLst/>
          </a:prstGeom>
          <a:noFill/>
        </p:spPr>
        <p:txBody>
          <a:bodyPr wrap="square" rtlCol="0">
            <a:spAutoFit/>
          </a:bodyPr>
          <a:lstStyle/>
          <a:p>
            <a:pPr algn="ctr"/>
            <a:r>
              <a:rPr lang="zh-CN" altLang="en-US" sz="1200"/>
              <a:t>西雅图艺术博物馆</a:t>
            </a:r>
          </a:p>
        </p:txBody>
      </p:sp>
      <p:sp>
        <p:nvSpPr>
          <p:cNvPr id="29" name="矩形 28"/>
          <p:cNvSpPr/>
          <p:nvPr/>
        </p:nvSpPr>
        <p:spPr>
          <a:xfrm>
            <a:off x="837565" y="1679575"/>
            <a:ext cx="10396855" cy="4813300"/>
          </a:xfrm>
          <a:prstGeom prst="rect">
            <a:avLst/>
          </a:prstGeom>
          <a:noFill/>
          <a:ln w="57150">
            <a:solidFill>
              <a:srgbClr val="7030A0"/>
            </a:solidFill>
          </a:ln>
          <a:extLst>
            <a:ext uri="{909E8E84-426E-40DD-AFC4-6F175D3DCCD1}">
              <a14:hiddenFill xmlns:a14="http://schemas.microsoft.com/office/drawing/2010/main" xmlns="">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9"/>
          <p:cNvSpPr>
            <a:spLocks noGrp="1"/>
          </p:cNvSpPr>
          <p:nvPr>
            <p:ph idx="1"/>
            <p:custDataLst>
              <p:tags r:id="rId3"/>
            </p:custDataLst>
          </p:nvPr>
        </p:nvSpPr>
        <p:spPr>
          <a:xfrm>
            <a:off x="3011805" y="1856740"/>
            <a:ext cx="7877810" cy="4636770"/>
          </a:xfrm>
        </p:spPr>
        <p:txBody>
          <a:bodyPr>
            <a:noAutofit/>
          </a:bodyPr>
          <a:lstStyle/>
          <a:p>
            <a:pPr algn="just">
              <a:lnSpc>
                <a:spcPct val="120000"/>
              </a:lnSpc>
              <a:buFont typeface="Wingdings" panose="05000000000000000000" charset="0"/>
              <a:buChar char="u"/>
            </a:pPr>
            <a:r>
              <a:rPr lang="en-US" altLang="zh-CN" sz="2000" b="1" dirty="0">
                <a:latin typeface="Times New Roman" panose="02020603050405020304" charset="0"/>
                <a:ea typeface="黑体" panose="02010609060101010101" charset="-122"/>
                <a:cs typeface="Times New Roman" panose="02020603050405020304" charset="0"/>
              </a:rPr>
              <a:t>Bellevue Square</a:t>
            </a:r>
          </a:p>
          <a:p>
            <a:pPr algn="just">
              <a:lnSpc>
                <a:spcPct val="120000"/>
              </a:lnSpc>
              <a:buFont typeface="Wingdings" panose="05000000000000000000" charset="0"/>
              <a:buChar char="ü"/>
            </a:pPr>
            <a:r>
              <a:rPr lang="zh-CN" sz="1600" dirty="0">
                <a:latin typeface="Times New Roman" panose="02020603050405020304" charset="0"/>
                <a:ea typeface="黑体" panose="02010609060101010101" charset="-122"/>
                <a:cs typeface="Times New Roman" panose="02020603050405020304" charset="0"/>
              </a:rPr>
              <a:t>Bellevue Square与Lincoln Square、Bellevue Place统称The Bellevue Collection，每个商场之间有天桥互通。这里有超过250家商铺和45家以上的餐厅和娱乐设施，可享受世界各地的美食。</a:t>
            </a:r>
          </a:p>
          <a:p>
            <a:pPr algn="l">
              <a:lnSpc>
                <a:spcPct val="120000"/>
              </a:lnSpc>
              <a:buFont typeface="Wingdings" panose="05000000000000000000" charset="0"/>
              <a:buChar char="u"/>
            </a:pPr>
            <a:r>
              <a:rPr lang="en-US" altLang="zh-CN" sz="2000" b="1" dirty="0">
                <a:latin typeface="Times New Roman" panose="02020603050405020304" charset="0"/>
                <a:ea typeface="黑体" panose="02010609060101010101" charset="-122"/>
                <a:cs typeface="Times New Roman" panose="02020603050405020304" charset="0"/>
              </a:rPr>
              <a:t>Bainbridge Island</a:t>
            </a:r>
          </a:p>
          <a:p>
            <a:pPr algn="just">
              <a:lnSpc>
                <a:spcPct val="120000"/>
              </a:lnSpc>
              <a:buFont typeface="Wingdings" panose="05000000000000000000" charset="0"/>
              <a:buChar char="ü"/>
            </a:pPr>
            <a:r>
              <a:rPr sz="1600" dirty="0">
                <a:latin typeface="Times New Roman" panose="02020603050405020304" charset="0"/>
                <a:ea typeface="黑体" panose="02010609060101010101" charset="-122"/>
                <a:cs typeface="Times New Roman" panose="02020603050405020304" charset="0"/>
                <a:sym typeface="+mn-ea"/>
              </a:rPr>
              <a:t>所有的建筑物被遮掩在一片绿荫中，四周悄无声息，安静地没有一丝大都市里的喧嚣，如同金庸笔下浪漫娴静的桃花岛。森林、草坪是小岛的主色调，沿小岛四周的海滩上建有海边公园，环境优美、绿意葱翠。</a:t>
            </a:r>
          </a:p>
          <a:p>
            <a:pPr algn="just">
              <a:lnSpc>
                <a:spcPct val="120000"/>
              </a:lnSpc>
              <a:buFont typeface="Wingdings" panose="05000000000000000000" charset="0"/>
              <a:buChar char="u"/>
            </a:pPr>
            <a:r>
              <a:rPr lang="en-US" altLang="zh-CN" sz="2000" b="1" dirty="0">
                <a:latin typeface="Times New Roman" panose="02020603050405020304" charset="0"/>
                <a:ea typeface="黑体" panose="02010609060101010101" charset="-122"/>
                <a:cs typeface="Times New Roman" panose="02020603050405020304" charset="0"/>
                <a:sym typeface="+mn-ea"/>
              </a:rPr>
              <a:t>Seattle Art Museum</a:t>
            </a:r>
          </a:p>
          <a:p>
            <a:pPr algn="just">
              <a:lnSpc>
                <a:spcPct val="120000"/>
              </a:lnSpc>
              <a:buFont typeface="Wingdings" panose="05000000000000000000" charset="0"/>
              <a:buChar char="ü"/>
            </a:pPr>
            <a:r>
              <a:rPr sz="1600" dirty="0">
                <a:latin typeface="Times New Roman" panose="02020603050405020304" charset="0"/>
                <a:ea typeface="黑体" panose="02010609060101010101" charset="-122"/>
                <a:cs typeface="Times New Roman" panose="02020603050405020304" charset="0"/>
                <a:sym typeface="+mn-ea"/>
              </a:rPr>
              <a:t>博物馆设立于1933年6月23日，原建筑属于装饰艺术时期风格（Art Deco），坐落于义工公园Volunteer Park当中。由西雅图艺术学院的校长理察·富勒和</a:t>
            </a:r>
            <a:r>
              <a:rPr lang="zh-CN" sz="1600" dirty="0">
                <a:latin typeface="Times New Roman" panose="02020603050405020304" charset="0"/>
                <a:ea typeface="黑体" panose="02010609060101010101" charset="-122"/>
                <a:cs typeface="Times New Roman" panose="02020603050405020304" charset="0"/>
                <a:sym typeface="+mn-ea"/>
              </a:rPr>
              <a:t>其</a:t>
            </a:r>
            <a:r>
              <a:rPr sz="1600" dirty="0">
                <a:latin typeface="Times New Roman" panose="02020603050405020304" charset="0"/>
                <a:ea typeface="黑体" panose="02010609060101010101" charset="-122"/>
                <a:cs typeface="Times New Roman" panose="02020603050405020304" charset="0"/>
                <a:sym typeface="+mn-ea"/>
              </a:rPr>
              <a:t>母亲捐</a:t>
            </a:r>
            <a:r>
              <a:rPr lang="zh-CN" sz="1600" dirty="0">
                <a:latin typeface="Times New Roman" panose="02020603050405020304" charset="0"/>
                <a:ea typeface="黑体" panose="02010609060101010101" charset="-122"/>
                <a:cs typeface="Times New Roman" panose="02020603050405020304" charset="0"/>
                <a:sym typeface="+mn-ea"/>
              </a:rPr>
              <a:t>赠</a:t>
            </a:r>
            <a:r>
              <a:rPr sz="1600" dirty="0">
                <a:latin typeface="Times New Roman" panose="02020603050405020304" charset="0"/>
                <a:ea typeface="黑体" panose="02010609060101010101" charset="-122"/>
                <a:cs typeface="Times New Roman" panose="02020603050405020304" charset="0"/>
                <a:sym typeface="+mn-ea"/>
              </a:rPr>
              <a:t>。</a:t>
            </a:r>
          </a:p>
        </p:txBody>
      </p:sp>
      <p:sp>
        <p:nvSpPr>
          <p:cNvPr id="12" name="文本框 11"/>
          <p:cNvSpPr txBox="1"/>
          <p:nvPr/>
        </p:nvSpPr>
        <p:spPr>
          <a:xfrm>
            <a:off x="1005840" y="3171190"/>
            <a:ext cx="1802130" cy="275590"/>
          </a:xfrm>
          <a:prstGeom prst="rect">
            <a:avLst/>
          </a:prstGeom>
          <a:noFill/>
        </p:spPr>
        <p:txBody>
          <a:bodyPr wrap="square" rtlCol="0">
            <a:spAutoFit/>
          </a:bodyPr>
          <a:lstStyle/>
          <a:p>
            <a:pPr algn="ctr"/>
            <a:r>
              <a:rPr lang="zh-CN" altLang="en-US" sz="1200"/>
              <a:t>贝尔维尤广场</a:t>
            </a:r>
          </a:p>
        </p:txBody>
      </p:sp>
      <p:pic>
        <p:nvPicPr>
          <p:cNvPr id="3" name="图片 2"/>
          <p:cNvPicPr>
            <a:picLocks noChangeAspect="1"/>
          </p:cNvPicPr>
          <p:nvPr/>
        </p:nvPicPr>
        <p:blipFill>
          <a:blip r:embed="rId7" cstate="print"/>
          <a:stretch>
            <a:fillRect/>
          </a:stretch>
        </p:blipFill>
        <p:spPr>
          <a:xfrm>
            <a:off x="1005840" y="1856740"/>
            <a:ext cx="1826260" cy="1314450"/>
          </a:xfrm>
          <a:prstGeom prst="rect">
            <a:avLst/>
          </a:prstGeom>
        </p:spPr>
      </p:pic>
      <p:pic>
        <p:nvPicPr>
          <p:cNvPr id="4" name="图片 3"/>
          <p:cNvPicPr>
            <a:picLocks noChangeAspect="1"/>
          </p:cNvPicPr>
          <p:nvPr/>
        </p:nvPicPr>
        <p:blipFill>
          <a:blip r:embed="rId8" cstate="print"/>
          <a:stretch>
            <a:fillRect/>
          </a:stretch>
        </p:blipFill>
        <p:spPr>
          <a:xfrm>
            <a:off x="993775" y="3446780"/>
            <a:ext cx="1826895" cy="1271270"/>
          </a:xfrm>
          <a:prstGeom prst="rect">
            <a:avLst/>
          </a:prstGeom>
        </p:spPr>
      </p:pic>
      <p:pic>
        <p:nvPicPr>
          <p:cNvPr id="11" name="图片 10" descr="西雅图艺术博物馆"/>
          <p:cNvPicPr>
            <a:picLocks noChangeAspect="1"/>
          </p:cNvPicPr>
          <p:nvPr/>
        </p:nvPicPr>
        <p:blipFill>
          <a:blip r:embed="rId9" cstate="print"/>
          <a:stretch>
            <a:fillRect/>
          </a:stretch>
        </p:blipFill>
        <p:spPr>
          <a:xfrm>
            <a:off x="1005840" y="4993640"/>
            <a:ext cx="1801495" cy="1223645"/>
          </a:xfrm>
          <a:prstGeom prst="rect">
            <a:avLst/>
          </a:prstGeom>
        </p:spPr>
      </p:pic>
      <p:sp>
        <p:nvSpPr>
          <p:cNvPr id="6" name="文本框 5"/>
          <p:cNvSpPr txBox="1"/>
          <p:nvPr/>
        </p:nvSpPr>
        <p:spPr>
          <a:xfrm>
            <a:off x="3058160" y="6120130"/>
            <a:ext cx="7765415" cy="306705"/>
          </a:xfrm>
          <a:prstGeom prst="rect">
            <a:avLst/>
          </a:prstGeom>
          <a:noFill/>
        </p:spPr>
        <p:txBody>
          <a:bodyPr wrap="square" rtlCol="0">
            <a:spAutoFit/>
          </a:bodyPr>
          <a:lstStyle/>
          <a:p>
            <a:pPr algn="ctr"/>
            <a:r>
              <a:rPr lang="en-US" altLang="zh-CN" sz="1400">
                <a:latin typeface="黑体" panose="02010609060101010101" charset="-122"/>
                <a:ea typeface="黑体" panose="02010609060101010101" charset="-122"/>
                <a:cs typeface="黑体" panose="02010609060101010101" charset="-122"/>
              </a:rPr>
              <a:t>*</a:t>
            </a:r>
            <a:r>
              <a:rPr lang="zh-CN" altLang="en-US" sz="1400">
                <a:latin typeface="黑体" panose="02010609060101010101" charset="-122"/>
                <a:ea typeface="黑体" panose="02010609060101010101" charset="-122"/>
                <a:cs typeface="黑体" panose="02010609060101010101" charset="-122"/>
              </a:rPr>
              <a:t>以上为</a:t>
            </a:r>
            <a:r>
              <a:rPr lang="zh-CN" sz="1400">
                <a:latin typeface="黑体" panose="02010609060101010101" charset="-122"/>
                <a:ea typeface="黑体" panose="02010609060101010101" charset="-122"/>
                <a:cs typeface="黑体" panose="02010609060101010101" charset="-122"/>
              </a:rPr>
              <a:t>往期参考活动课</a:t>
            </a:r>
            <a:r>
              <a:rPr lang="zh-CN" altLang="en-US" sz="1400">
                <a:latin typeface="黑体" panose="02010609060101010101" charset="-122"/>
                <a:ea typeface="黑体" panose="02010609060101010101" charset="-122"/>
                <a:cs typeface="黑体" panose="02010609060101010101" charset="-122"/>
              </a:rPr>
              <a:t>，</a:t>
            </a:r>
            <a:r>
              <a:rPr lang="zh-CN" sz="1400">
                <a:latin typeface="黑体" panose="02010609060101010101" charset="-122"/>
                <a:ea typeface="黑体" panose="02010609060101010101" charset="-122"/>
                <a:cs typeface="黑体" panose="02010609060101010101" charset="-122"/>
              </a:rPr>
              <a:t>具体可能根据实时资源调整</a:t>
            </a:r>
            <a:r>
              <a:rPr lang="zh-CN" altLang="en-US" sz="1400">
                <a:latin typeface="黑体" panose="02010609060101010101" charset="-122"/>
                <a:ea typeface="黑体" panose="02010609060101010101" charset="-122"/>
                <a:cs typeface="黑体" panose="02010609060101010101" charset="-122"/>
              </a:rPr>
              <a:t>。</a:t>
            </a:r>
          </a:p>
        </p:txBody>
      </p:sp>
      <p:sp>
        <p:nvSpPr>
          <p:cNvPr id="9" name="灯片编号占位符 8"/>
          <p:cNvSpPr>
            <a:spLocks noGrp="1"/>
          </p:cNvSpPr>
          <p:nvPr>
            <p:ph type="sldNum" sz="quarter" idx="12"/>
          </p:nvPr>
        </p:nvSpPr>
        <p:spPr>
          <a:xfrm>
            <a:off x="8733155" y="6365875"/>
            <a:ext cx="2743200" cy="365125"/>
          </a:xfrm>
        </p:spPr>
        <p:txBody>
          <a:bodyPr/>
          <a:lstStyle/>
          <a:p>
            <a:fld id="{49AE70B2-8BF9-45C0-BB95-33D1B9D3A854}" type="slidenum">
              <a:rPr lang="zh-CN" altLang="en-US" smtClean="0"/>
              <a:pPr/>
              <a:t>9</a:t>
            </a:fld>
            <a:endParaRPr lang="zh-CN" altLang="en-US"/>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1643"/>
</p:tagLst>
</file>

<file path=ppt/tags/tag10.xml><?xml version="1.0" encoding="utf-8"?>
<p:tagLst xmlns:a="http://schemas.openxmlformats.org/drawingml/2006/main" xmlns:r="http://schemas.openxmlformats.org/officeDocument/2006/relationships"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82_2"/>
  <p:tag name="KSO_WM_TEMPLATE_CATEGORY" val="custom"/>
  <p:tag name="KSO_WM_TEMPLATE_INDEX" val="20181643"/>
  <p:tag name="KSO_WM_SLIDE_ID" val="custom20181643_2"/>
  <p:tag name="KSO_WM_SLIDE_INDEX" val="2"/>
  <p:tag name="KSO_WM_TEMPLATE_SUBCATEGORY" val="combine"/>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44"/>
  <p:tag name="KSO_WM_UNIT_LAYERLEVEL" val="1"/>
  <p:tag name="KSO_WM_UNIT_INDEX" val="1"/>
  <p:tag name="KSO_WM_UNIT_TYPE" val="a"/>
  <p:tag name="KSO_WM_TEMPLATE_CATEGORY" val="custom"/>
  <p:tag name="KSO_WM_TEMPLATE_INDEX" val="20181643"/>
  <p:tag name="KSO_WM_UNIT_ID" val="custom20181643_2*a*1"/>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PRESET_TEXT_LEN" val="465"/>
  <p:tag name="KSO_WM_UNIT_PRESET_TEXT_INDEX" val="5"/>
  <p:tag name="KSO_WM_UNIT_CLEAR" val="0"/>
  <p:tag name="KSO_WM_UNIT_COMPATIBLE" val="0"/>
  <p:tag name="KSO_WM_UNIT_HIGHLIGHT" val="0"/>
  <p:tag name="KSO_WM_UNIT_VALUE" val="440"/>
  <p:tag name="KSO_WM_UNIT_LAYERLEVEL" val="1"/>
  <p:tag name="KSO_WM_UNIT_INDEX" val="1"/>
  <p:tag name="KSO_WM_UNIT_TYPE" val="f"/>
  <p:tag name="KSO_WM_TEMPLATE_CATEGORY" val="custom"/>
  <p:tag name="KSO_WM_TEMPLATE_INDEX" val="20181643"/>
  <p:tag name="KSO_WM_UNIT_ID" val="custom20181643_2*f*1"/>
</p:tagLst>
</file>

<file path=ppt/tags/tag13.xml><?xml version="1.0" encoding="utf-8"?>
<p:tagLst xmlns:a="http://schemas.openxmlformats.org/drawingml/2006/main" xmlns:r="http://schemas.openxmlformats.org/officeDocument/2006/relationships"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82_2"/>
  <p:tag name="KSO_WM_TEMPLATE_CATEGORY" val="custom"/>
  <p:tag name="KSO_WM_TEMPLATE_INDEX" val="20181643"/>
  <p:tag name="KSO_WM_SLIDE_ID" val="custom20181643_2"/>
  <p:tag name="KSO_WM_SLIDE_INDEX" val="2"/>
  <p:tag name="KSO_WM_TEMPLATE_SUBCATEGORY" val="combine"/>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44"/>
  <p:tag name="KSO_WM_UNIT_LAYERLEVEL" val="1"/>
  <p:tag name="KSO_WM_UNIT_INDEX" val="1"/>
  <p:tag name="KSO_WM_UNIT_TYPE" val="a"/>
  <p:tag name="KSO_WM_TEMPLATE_CATEGORY" val="custom"/>
  <p:tag name="KSO_WM_TEMPLATE_INDEX" val="20181643"/>
  <p:tag name="KSO_WM_UNIT_ID" val="custom20181643_2*a*1"/>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PRESET_TEXT_LEN" val="465"/>
  <p:tag name="KSO_WM_UNIT_PRESET_TEXT_INDEX" val="5"/>
  <p:tag name="KSO_WM_UNIT_CLEAR" val="0"/>
  <p:tag name="KSO_WM_UNIT_COMPATIBLE" val="0"/>
  <p:tag name="KSO_WM_UNIT_HIGHLIGHT" val="0"/>
  <p:tag name="KSO_WM_UNIT_VALUE" val="440"/>
  <p:tag name="KSO_WM_UNIT_LAYERLEVEL" val="1"/>
  <p:tag name="KSO_WM_UNIT_INDEX" val="1"/>
  <p:tag name="KSO_WM_UNIT_TYPE" val="f"/>
  <p:tag name="KSO_WM_TEMPLATE_CATEGORY" val="custom"/>
  <p:tag name="KSO_WM_TEMPLATE_INDEX" val="20181643"/>
  <p:tag name="KSO_WM_UNIT_ID" val="custom20181643_2*f*1"/>
</p:tagLst>
</file>

<file path=ppt/tags/tag16.xml><?xml version="1.0" encoding="utf-8"?>
<p:tagLst xmlns:a="http://schemas.openxmlformats.org/drawingml/2006/main" xmlns:r="http://schemas.openxmlformats.org/officeDocument/2006/relationships"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82_2"/>
  <p:tag name="KSO_WM_TEMPLATE_CATEGORY" val="custom"/>
  <p:tag name="KSO_WM_TEMPLATE_INDEX" val="20181643"/>
  <p:tag name="KSO_WM_SLIDE_ID" val="custom20181643_2"/>
  <p:tag name="KSO_WM_SLIDE_INDEX" val="2"/>
  <p:tag name="KSO_WM_TEMPLATE_SUBCATEGORY" val="combine"/>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44"/>
  <p:tag name="KSO_WM_UNIT_LAYERLEVEL" val="1"/>
  <p:tag name="KSO_WM_UNIT_INDEX" val="1"/>
  <p:tag name="KSO_WM_UNIT_TYPE" val="a"/>
  <p:tag name="KSO_WM_TEMPLATE_CATEGORY" val="custom"/>
  <p:tag name="KSO_WM_TEMPLATE_INDEX" val="20181643"/>
  <p:tag name="KSO_WM_UNIT_ID" val="custom20181643_2*a*1"/>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PRESET_TEXT_LEN" val="465"/>
  <p:tag name="KSO_WM_UNIT_PRESET_TEXT_INDEX" val="5"/>
  <p:tag name="KSO_WM_UNIT_CLEAR" val="0"/>
  <p:tag name="KSO_WM_UNIT_COMPATIBLE" val="0"/>
  <p:tag name="KSO_WM_UNIT_HIGHLIGHT" val="0"/>
  <p:tag name="KSO_WM_UNIT_VALUE" val="440"/>
  <p:tag name="KSO_WM_UNIT_LAYERLEVEL" val="1"/>
  <p:tag name="KSO_WM_UNIT_INDEX" val="1"/>
  <p:tag name="KSO_WM_UNIT_TYPE" val="f"/>
  <p:tag name="KSO_WM_TEMPLATE_CATEGORY" val="custom"/>
  <p:tag name="KSO_WM_TEMPLATE_INDEX" val="20181643"/>
  <p:tag name="KSO_WM_UNIT_ID" val="custom20181643_2*f*1"/>
</p:tagLst>
</file>

<file path=ppt/tags/tag19.xml><?xml version="1.0" encoding="utf-8"?>
<p:tagLst xmlns:a="http://schemas.openxmlformats.org/drawingml/2006/main" xmlns:r="http://schemas.openxmlformats.org/officeDocument/2006/relationships"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82_2"/>
  <p:tag name="KSO_WM_TEMPLATE_CATEGORY" val="custom"/>
  <p:tag name="KSO_WM_TEMPLATE_INDEX" val="20181643"/>
  <p:tag name="KSO_WM_SLIDE_ID" val="custom20181643_2"/>
  <p:tag name="KSO_WM_SLIDE_INDEX" val="2"/>
  <p:tag name="KSO_WM_TEMPLATE_SUBCATEGORY" val="combine"/>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1643"/>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44"/>
  <p:tag name="KSO_WM_UNIT_LAYERLEVEL" val="1"/>
  <p:tag name="KSO_WM_UNIT_INDEX" val="1"/>
  <p:tag name="KSO_WM_UNIT_TYPE" val="a"/>
  <p:tag name="KSO_WM_TEMPLATE_CATEGORY" val="custom"/>
  <p:tag name="KSO_WM_TEMPLATE_INDEX" val="20181643"/>
  <p:tag name="KSO_WM_UNIT_ID" val="custom20181643_2*a*1"/>
</p:tagLst>
</file>

<file path=ppt/tags/tag21.xml><?xml version="1.0" encoding="utf-8"?>
<p:tagLst xmlns:a="http://schemas.openxmlformats.org/drawingml/2006/main" xmlns:r="http://schemas.openxmlformats.org/officeDocument/2006/relationships"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82_2"/>
  <p:tag name="KSO_WM_TEMPLATE_CATEGORY" val="custom"/>
  <p:tag name="KSO_WM_TEMPLATE_INDEX" val="20181643"/>
  <p:tag name="KSO_WM_SLIDE_ID" val="custom20181643_2"/>
  <p:tag name="KSO_WM_SLIDE_INDEX" val="2"/>
  <p:tag name="KSO_WM_TEMPLATE_SUBCATEGORY" val="combine"/>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44"/>
  <p:tag name="KSO_WM_UNIT_LAYERLEVEL" val="1"/>
  <p:tag name="KSO_WM_UNIT_INDEX" val="1"/>
  <p:tag name="KSO_WM_UNIT_TYPE" val="a"/>
  <p:tag name="KSO_WM_TEMPLATE_CATEGORY" val="custom"/>
  <p:tag name="KSO_WM_TEMPLATE_INDEX" val="20181643"/>
  <p:tag name="KSO_WM_UNIT_ID" val="custom20181643_2*a*1"/>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PRESET_TEXT_LEN" val="465"/>
  <p:tag name="KSO_WM_UNIT_PRESET_TEXT_INDEX" val="5"/>
  <p:tag name="KSO_WM_UNIT_CLEAR" val="0"/>
  <p:tag name="KSO_WM_UNIT_COMPATIBLE" val="0"/>
  <p:tag name="KSO_WM_UNIT_HIGHLIGHT" val="0"/>
  <p:tag name="KSO_WM_UNIT_VALUE" val="440"/>
  <p:tag name="KSO_WM_UNIT_LAYERLEVEL" val="1"/>
  <p:tag name="KSO_WM_UNIT_INDEX" val="1"/>
  <p:tag name="KSO_WM_UNIT_TYPE" val="f"/>
  <p:tag name="KSO_WM_TEMPLATE_CATEGORY" val="custom"/>
  <p:tag name="KSO_WM_TEMPLATE_INDEX" val="20181643"/>
  <p:tag name="KSO_WM_UNIT_ID" val="custom20181643_2*f*1"/>
</p:tagLst>
</file>

<file path=ppt/tags/tag24.xml><?xml version="1.0" encoding="utf-8"?>
<p:tagLst xmlns:a="http://schemas.openxmlformats.org/drawingml/2006/main" xmlns:r="http://schemas.openxmlformats.org/officeDocument/2006/relationships" xmlns:p="http://schemas.openxmlformats.org/presentationml/2006/main">
  <p:tag name="KSO_WM_SLIDE_SIZE" val="828*343"/>
  <p:tag name="KSO_WM_SLIDE_POSITION" val="66*144"/>
  <p:tag name="KSO_WM_SLIDE_LAYOUT_CNT" val="1_1"/>
  <p:tag name="KSO_WM_SLIDE_LAYOUT" val="a_f"/>
  <p:tag name="KSO_WM_BEAUTIFY_FLAG" val="#wm#"/>
  <p:tag name="KSO_WM_SLIDE_TYPE" val="text"/>
  <p:tag name="KSO_WM_SLIDE_ITEM_CNT" val="1"/>
  <p:tag name="KSO_WM_TAG_VERSION" val="1.0"/>
  <p:tag name="KSO_WM_COMBINE_RELATE_SLIDE_ID" val="background20180982_2"/>
  <p:tag name="KSO_WM_TEMPLATE_CATEGORY" val="custom"/>
  <p:tag name="KSO_WM_TEMPLATE_INDEX" val="20181643"/>
  <p:tag name="KSO_WM_SLIDE_ID" val="custom20181643_2"/>
  <p:tag name="KSO_WM_SLIDE_INDEX" val="2"/>
  <p:tag name="KSO_WM_TEMPLATE_SUBCATEGORY" val="combine"/>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44"/>
  <p:tag name="KSO_WM_UNIT_LAYERLEVEL" val="1"/>
  <p:tag name="KSO_WM_UNIT_INDEX" val="1"/>
  <p:tag name="KSO_WM_UNIT_TYPE" val="a"/>
  <p:tag name="KSO_WM_TEMPLATE_CATEGORY" val="custom"/>
  <p:tag name="KSO_WM_TEMPLATE_INDEX" val="20181643"/>
  <p:tag name="KSO_WM_UNIT_ID" val="custom20181643_2*a*1"/>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PRESET_TEXT_LEN" val="465"/>
  <p:tag name="KSO_WM_UNIT_PRESET_TEXT_INDEX" val="5"/>
  <p:tag name="KSO_WM_UNIT_CLEAR" val="0"/>
  <p:tag name="KSO_WM_UNIT_COMPATIBLE" val="0"/>
  <p:tag name="KSO_WM_UNIT_HIGHLIGHT" val="0"/>
  <p:tag name="KSO_WM_UNIT_VALUE" val="440"/>
  <p:tag name="KSO_WM_UNIT_LAYERLEVEL" val="1"/>
  <p:tag name="KSO_WM_UNIT_INDEX" val="1"/>
  <p:tag name="KSO_WM_UNIT_TYPE" val="f"/>
  <p:tag name="KSO_WM_TEMPLATE_CATEGORY" val="custom"/>
  <p:tag name="KSO_WM_TEMPLATE_INDEX" val="20181643"/>
  <p:tag name="KSO_WM_UNIT_ID" val="custom20181643_2*f*1"/>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14"/>
  <p:tag name="KSO_WM_SLIDE_INDEX" val="14"/>
  <p:tag name="KSO_WM_SLIDE_ITEM_CNT" val="0"/>
  <p:tag name="KSO_WM_SLIDE_TYPE" val="text"/>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COMBINE_RELATE_SLIDE_ID" val="background20180982_1"/>
  <p:tag name="KSO_WM_TEMPLATE_CATEGORY" val="custom"/>
  <p:tag name="KSO_WM_TEMPLATE_INDEX" val="20181643"/>
  <p:tag name="KSO_WM_TEMPLATE_SUBCATEGORY" val="combine"/>
  <p:tag name="KSO_WM_TEMPLATE_THUMBS_INDEX" val="1、4、5、10、11、15、16、17"/>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1643"/>
</p:tagLst>
</file>

<file path=ppt/tags/tag5.xml><?xml version="1.0" encoding="utf-8"?>
<p:tagLst xmlns:a="http://schemas.openxmlformats.org/drawingml/2006/main" xmlns:r="http://schemas.openxmlformats.org/officeDocument/2006/relationships" xmlns:p="http://schemas.openxmlformats.org/presentationml/2006/main">
  <p:tag name="KSO_WM_UNIT_TYPE" val="a"/>
  <p:tag name="KSO_WM_UNIT_INDEX" val="1"/>
  <p:tag name="KSO_WM_UNIT_LAYERLEVEL" val="1"/>
  <p:tag name="KSO_WM_UNIT_VALUE" val="9"/>
  <p:tag name="KSO_WM_UNIT_ISCONTENTSTITLE" val="0"/>
  <p:tag name="KSO_WM_UNIT_HIGHLIGHT" val="0"/>
  <p:tag name="KSO_WM_UNIT_COMPATIBLE" val="0"/>
  <p:tag name="KSO_WM_UNIT_CLEAR" val="0"/>
  <p:tag name="KSO_WM_BEAUTIFY_FLAG" val="#wm#"/>
  <p:tag name="KSO_WM_TAG_VERSION" val="1.0"/>
  <p:tag name="KSO_WM_UNIT_PRESET_TEXT" val="雅紫教育教学课件"/>
  <p:tag name="KSO_WM_TEMPLATE_CATEGORY" val="custom"/>
  <p:tag name="KSO_WM_TEMPLATE_INDEX" val="20181643"/>
  <p:tag name="KSO_WM_UNIT_ID" val="custom20181643_1*a*1"/>
</p:tagLst>
</file>

<file path=ppt/tags/tag6.xml><?xml version="1.0" encoding="utf-8"?>
<p:tagLst xmlns:a="http://schemas.openxmlformats.org/drawingml/2006/main" xmlns:r="http://schemas.openxmlformats.org/officeDocument/2006/relationships" xmlns:p="http://schemas.openxmlformats.org/presentationml/2006/main">
  <p:tag name="KSO_WM_UNIT_TYPE" val="b"/>
  <p:tag name="KSO_WM_UNIT_INDEX" val="1"/>
  <p:tag name="KSO_WM_UNIT_LAYERLEVEL" val="1"/>
  <p:tag name="KSO_WM_UNIT_VALUE" val="72"/>
  <p:tag name="KSO_WM_UNIT_ISCONTENTSTITLE" val="0"/>
  <p:tag name="KSO_WM_UNIT_HIGHLIGHT" val="0"/>
  <p:tag name="KSO_WM_UNIT_COMPATIBLE" val="0"/>
  <p:tag name="KSO_WM_UNIT_CLEAR" val="0"/>
  <p:tag name="KSO_WM_BEAUTIFY_FLAG" val="#wm#"/>
  <p:tag name="KSO_WM_TAG_VERSION" val="1.0"/>
  <p:tag name="KSO_WM_UNIT_PRESET_TEXT" val="适用于学校教学设计/培训机构/辅导机构/早教"/>
  <p:tag name="KSO_WM_TEMPLATE_CATEGORY" val="custom"/>
  <p:tag name="KSO_WM_TEMPLATE_INDEX" val="20181643"/>
  <p:tag name="KSO_WM_UNIT_ID" val="custom20181643_1*b*1"/>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basetag"/>
  <p:tag name="KSO_WM_TEMPLATE_INDEX" val="20161335"/>
  <p:tag name="KSO_WM_TAG_VERSION" val="1.0"/>
  <p:tag name="KSO_WM_SLIDE_ID" val="basetag20161335_26"/>
  <p:tag name="KSO_WM_SLIDE_INDEX" val="26"/>
  <p:tag name="KSO_WM_SLIDE_ITEM_CNT" val="0"/>
  <p:tag name="KSO_WM_SLIDE_TYPE" val="text"/>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SLIDE_SIZE" val="828*343"/>
  <p:tag name="KSO_WM_SLIDE_POSITION" val="66*144"/>
  <p:tag name="KSO_WM_SLIDE_LAYOUT_CNT" val="1_2"/>
  <p:tag name="KSO_WM_SLIDE_LAYOUT" val="a_f"/>
  <p:tag name="KSO_WM_BEAUTIFY_FLAG" val="#wm#"/>
  <p:tag name="KSO_WM_SLIDE_TYPE" val="text"/>
  <p:tag name="KSO_WM_SLIDE_ITEM_CNT" val="2"/>
  <p:tag name="KSO_WM_TAG_VERSION" val="1.0"/>
  <p:tag name="KSO_WM_COMBINE_RELATE_SLIDE_ID" val="background20180982_3"/>
  <p:tag name="KSO_WM_TEMPLATE_CATEGORY" val="custom"/>
  <p:tag name="KSO_WM_TEMPLATE_INDEX" val="20181643"/>
  <p:tag name="KSO_WM_SLIDE_ID" val="custom20181643_3"/>
  <p:tag name="KSO_WM_SLIDE_INDEX" val="3"/>
  <p:tag name="KSO_WM_TEMPLATE_SUBCATEGORY" val="combine"/>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44"/>
  <p:tag name="KSO_WM_UNIT_LAYERLEVEL" val="1"/>
  <p:tag name="KSO_WM_UNIT_INDEX" val="1"/>
  <p:tag name="KSO_WM_UNIT_TYPE" val="a"/>
  <p:tag name="KSO_WM_TEMPLATE_CATEGORY" val="custom"/>
  <p:tag name="KSO_WM_TEMPLATE_INDEX" val="20181643"/>
  <p:tag name="KSO_WM_UNIT_ID" val="custom20181643_3*a*1"/>
</p:tagLst>
</file>

<file path=ppt/theme/theme1.xml><?xml version="1.0" encoding="utf-8"?>
<a:theme xmlns:a="http://schemas.openxmlformats.org/drawingml/2006/main" name="2_Office 主题​​">
  <a:themeElements>
    <a:clrScheme name="102705">
      <a:dk1>
        <a:sysClr val="windowText" lastClr="000000"/>
      </a:dk1>
      <a:lt1>
        <a:sysClr val="window" lastClr="FFFFFF"/>
      </a:lt1>
      <a:dk2>
        <a:srgbClr val="8064A2"/>
      </a:dk2>
      <a:lt2>
        <a:srgbClr val="EEECE1"/>
      </a:lt2>
      <a:accent1>
        <a:srgbClr val="FFFFFF"/>
      </a:accent1>
      <a:accent2>
        <a:srgbClr val="000000"/>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1537</Words>
  <Application>Microsoft Office PowerPoint</Application>
  <PresentationFormat>自定义</PresentationFormat>
  <Paragraphs>121</Paragraphs>
  <Slides>10</Slides>
  <Notes>7</Notes>
  <HiddenSlides>0</HiddenSlides>
  <MMClips>0</MMClips>
  <ScaleCrop>false</ScaleCrop>
  <HeadingPairs>
    <vt:vector size="4" baseType="variant">
      <vt:variant>
        <vt:lpstr>主题</vt:lpstr>
      </vt:variant>
      <vt:variant>
        <vt:i4>1</vt:i4>
      </vt:variant>
      <vt:variant>
        <vt:lpstr>幻灯片标题</vt:lpstr>
      </vt:variant>
      <vt:variant>
        <vt:i4>10</vt:i4>
      </vt:variant>
    </vt:vector>
  </HeadingPairs>
  <TitlesOfParts>
    <vt:vector size="11" baseType="lpstr">
      <vt:lpstr>2_Office 主题​​</vt:lpstr>
      <vt:lpstr>华盛顿大学短期访学项目简介</vt:lpstr>
      <vt:lpstr>幻灯片 2</vt:lpstr>
      <vt:lpstr>Program Introduction 项目介绍</vt:lpstr>
      <vt:lpstr>Language and Culture Course Discription 英语与美国文化课程描述</vt:lpstr>
      <vt:lpstr>Science, Technology &amp; Engineering Course Discription  理工科课程描述</vt:lpstr>
      <vt:lpstr>Business Course Discription  商科课程描述</vt:lpstr>
      <vt:lpstr>Sample Timetable 课程表样板——以英语和美国文化方向为例</vt:lpstr>
      <vt:lpstr>Activities 往期参考活动课</vt:lpstr>
      <vt:lpstr>Activities 往期参考活动课</vt:lpstr>
      <vt:lpstr>幻灯片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张弛</cp:lastModifiedBy>
  <cp:revision>50</cp:revision>
  <dcterms:created xsi:type="dcterms:W3CDTF">2018-06-11T08:04:00Z</dcterms:created>
  <dcterms:modified xsi:type="dcterms:W3CDTF">2019-03-18T03:24:58Z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2052-11.1.0.8391</vt:lpwstr>
  </property>
</Properties>
</file>